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DM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4.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6.xml"/><Relationship Id="rId66" Type="http://schemas.openxmlformats.org/officeDocument/2006/relationships/font" Target="fonts/HelveticaNeueLight-boldItalic.fntdata"/><Relationship Id="rId21" Type="http://schemas.openxmlformats.org/officeDocument/2006/relationships/slide" Target="slides/slide15.xml"/><Relationship Id="rId65" Type="http://schemas.openxmlformats.org/officeDocument/2006/relationships/font" Target="fonts/HelveticaNeueLight-italic.fntdata"/><Relationship Id="rId24" Type="http://schemas.openxmlformats.org/officeDocument/2006/relationships/slide" Target="slides/slide18.xml"/><Relationship Id="rId68" Type="http://schemas.openxmlformats.org/officeDocument/2006/relationships/font" Target="fonts/DMSans-bold.fntdata"/><Relationship Id="rId23" Type="http://schemas.openxmlformats.org/officeDocument/2006/relationships/slide" Target="slides/slide17.xml"/><Relationship Id="rId67" Type="http://schemas.openxmlformats.org/officeDocument/2006/relationships/font" Target="fonts/DMSans-regular.fntdata"/><Relationship Id="rId60" Type="http://schemas.openxmlformats.org/officeDocument/2006/relationships/font" Target="fonts/HelveticaNeue-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944ee24a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5944ee24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21a6c34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21a6c34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21a6c34c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21a6c34c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Give ss some moments to think about the answers. Clarify meaning if necessary.</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21a6c34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21a6c34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Give ss some moments to think about the answers. Clarify meaning if necessary.</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21a6c34c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21a6c34c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Give ss some moments to think about the answers. Clarify meaning if necessary.</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21a6c34c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21a6c34c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Give ss some moments to think about the answers. Clarify meaning if necessary.</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21a6c34c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21a6c34c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Give ss some moments to think about the answers. Clarify meaning if necessary.</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21a6c34c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21a6c34c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21a6c34c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21a6c34c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Depending on the group, T or Ss read aloud the description and guess using the chat.</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Windows</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Amazon</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Meta</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Google</a:t>
            </a:r>
            <a:endParaRPr>
              <a:solidFill>
                <a:schemeClr val="dk1"/>
              </a:solidFill>
            </a:endParaRPr>
          </a:p>
          <a:p>
            <a:pPr indent="-298450" lvl="0" marL="457200" rtl="0" algn="l">
              <a:spcBef>
                <a:spcPts val="0"/>
              </a:spcBef>
              <a:spcAft>
                <a:spcPts val="0"/>
              </a:spcAft>
              <a:buClr>
                <a:schemeClr val="dk1"/>
              </a:buClr>
              <a:buSzPts val="1100"/>
              <a:buAutoNum type="arabicPeriod"/>
            </a:pPr>
            <a:r>
              <a:rPr lang="es">
                <a:solidFill>
                  <a:schemeClr val="dk1"/>
                </a:solidFill>
              </a:rPr>
              <a:t>Apple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21a6c34c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21a6c34c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 gives ss some time to go back to the text and find the information. Then, they go over the questions one by one, and answer using the chat. Alternatively, Ss can answer orally. From the information provided by Ss, build complete sentences and write them back in the chat to integrate the contents of this class with the use of present simple for 3rd person singular. Follow up question is discussed orally in English or Spanish depending on the group abilities.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21a6c34cc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121a6c34c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Remember that all lessons are recorded.</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21a6c34c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21a6c34c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21a6c34cc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121a6c34cc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21a6c34cc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121a6c34cc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21a6c34cc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121a6c34cc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21a6c34cc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121a6c34cc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21a6c34c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21a6c34c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21a6c34c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21a6c34c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21a6c34c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121a6c34c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21a6c34c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121a6c34c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21a6c34c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21a6c34c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944ee24a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5944ee24a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121a6c34c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121a6c34c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21a6c34c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121a6c34c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21a6c34c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121a6c34c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A Ss opens the mic to report one of the discussions, encouraging oral production. In stronger groups, this slide can be omitted.</a:t>
            </a:r>
            <a:br>
              <a:rPr lang="es">
                <a:solidFill>
                  <a:schemeClr val="dk1"/>
                </a:solidFill>
              </a:rPr>
            </a:br>
            <a:r>
              <a:rPr lang="es">
                <a:solidFill>
                  <a:schemeClr val="dk1"/>
                </a:solidFill>
              </a:rPr>
              <a:t>Key: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arenR"/>
            </a:pPr>
            <a:r>
              <a:rPr lang="es">
                <a:solidFill>
                  <a:schemeClr val="dk1"/>
                </a:solidFill>
              </a:rPr>
              <a:t>John is detail-oriented and slow</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s">
                <a:solidFill>
                  <a:schemeClr val="dk1"/>
                </a:solidFill>
              </a:rPr>
              <a:t>Emma is hardworking and strict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s">
                <a:solidFill>
                  <a:schemeClr val="dk1"/>
                </a:solidFill>
              </a:rPr>
              <a:t>Lucía is analytical and introverted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s">
                <a:solidFill>
                  <a:schemeClr val="dk1"/>
                </a:solidFill>
              </a:rPr>
              <a:t>Jennifer is creative and careless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s">
                <a:solidFill>
                  <a:schemeClr val="dk1"/>
                </a:solidFill>
              </a:rPr>
              <a:t>Carlos is flexible and lenient.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True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False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True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False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False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True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True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True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21a6c34c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21a6c34c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21a6c34cc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121a6c34cc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21a6c34cc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121a6c34cc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58cd63a3da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58cd63a3d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58cd63a3d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58cd63a3d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58cd63a3d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58cd63a3d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8cd63a3d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58cd63a3da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944ee24a0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5944ee24a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Each weekly plan includes 2 classes. The second class is always practice-based, with a focus on oral or written work.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58cd63a3d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58cd63a3d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f5ddfde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f5ddfde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8cd63a3d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58cd63a3d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5944ee24a0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5944ee24a0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5f5ddfde1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5f5ddfde1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8cd63a3d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8cd63a3d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8cd63a3da_0_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258cd63a3da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rPr>
              <a:t>This is the assignment to be used in the following class, which will have an oral focus all throughout. Tell students to do some research and be ready to describe the product/service to the rest of the group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5f5ddfde1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5f5ddfde1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5f5ddfde1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5f5ddfde1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f5ddfde10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5f5ddfde10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f5ddfde10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f5ddfde1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58cd63a3da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58cd63a3da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5f5ddfde10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5f5ddfde10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21a6c34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21a6c34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21a6c34c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21a6c34c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chemeClr val="dk1"/>
                </a:solidFill>
                <a:highlight>
                  <a:schemeClr val="lt1"/>
                </a:highlight>
              </a:rPr>
              <a:t>T asks Ss to describe what they see. Depending on the group level, the discussion can be carried out in Spanish or English. Some questions that T can ask:</a:t>
            </a:r>
            <a:br>
              <a:rPr lang="es" sz="1050">
                <a:solidFill>
                  <a:schemeClr val="dk1"/>
                </a:solidFill>
                <a:highlight>
                  <a:schemeClr val="lt1"/>
                </a:highlight>
              </a:rPr>
            </a:br>
            <a:r>
              <a:rPr lang="es" sz="1050">
                <a:solidFill>
                  <a:schemeClr val="dk1"/>
                </a:solidFill>
                <a:highlight>
                  <a:schemeClr val="lt1"/>
                </a:highlight>
              </a:rPr>
              <a:t>Where do they work? What do they look like? Who do you identify with? Why?</a:t>
            </a:r>
            <a:endParaRPr b="1">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21a6c34c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21a6c34c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Ss answer 1 or 2 via chat</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21a6c34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21a6c34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6" name="Shape 46"/>
        <p:cNvGrpSpPr/>
        <p:nvPr/>
      </p:nvGrpSpPr>
      <p:grpSpPr>
        <a:xfrm>
          <a:off x="0" y="0"/>
          <a:ext cx="0" cy="0"/>
          <a:chOff x="0" y="0"/>
          <a:chExt cx="0" cy="0"/>
        </a:xfrm>
      </p:grpSpPr>
      <p:sp>
        <p:nvSpPr>
          <p:cNvPr id="47" name="Google Shape;47;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8" name="Google Shape;48;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49" name="Google Shape;49;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Google Shape;62;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0" name="Google Shape;7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 name="Shape 26"/>
        <p:cNvGrpSpPr/>
        <p:nvPr/>
      </p:nvGrpSpPr>
      <p:grpSpPr>
        <a:xfrm>
          <a:off x="0" y="0"/>
          <a:ext cx="0" cy="0"/>
          <a:chOff x="0" y="0"/>
          <a:chExt cx="0" cy="0"/>
        </a:xfrm>
      </p:grpSpPr>
      <p:sp>
        <p:nvSpPr>
          <p:cNvPr id="27" name="Google Shape;27;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9" name="Google Shape;29;p1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 name="Google Shape;4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53.jp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53.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3.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3.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58.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58.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slide" Target="/ppt/slides/slide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4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4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9.jpg"/><Relationship Id="rId5" Type="http://schemas.openxmlformats.org/officeDocument/2006/relationships/image" Target="../media/image5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 name="Shape 76"/>
        <p:cNvGrpSpPr/>
        <p:nvPr/>
      </p:nvGrpSpPr>
      <p:grpSpPr>
        <a:xfrm>
          <a:off x="0" y="0"/>
          <a:ext cx="0" cy="0"/>
          <a:chOff x="0" y="0"/>
          <a:chExt cx="0" cy="0"/>
        </a:xfrm>
      </p:grpSpPr>
      <p:sp>
        <p:nvSpPr>
          <p:cNvPr id="77" name="Google Shape;77;p28"/>
          <p:cNvSpPr txBox="1"/>
          <p:nvPr/>
        </p:nvSpPr>
        <p:spPr>
          <a:xfrm>
            <a:off x="4881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78" name="Google Shape;78;p28"/>
          <p:cNvSpPr txBox="1"/>
          <p:nvPr/>
        </p:nvSpPr>
        <p:spPr>
          <a:xfrm>
            <a:off x="502950" y="1663250"/>
            <a:ext cx="477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chemeClr val="accent6"/>
                </a:highlight>
                <a:latin typeface="DM Sans"/>
                <a:ea typeface="DM Sans"/>
                <a:cs typeface="DM Sans"/>
                <a:sym typeface="DM Sans"/>
              </a:rPr>
              <a:t>Table of contents</a:t>
            </a:r>
            <a:endParaRPr b="1" i="0" sz="4000" u="none" cap="none" strike="noStrike">
              <a:solidFill>
                <a:schemeClr val="dk1"/>
              </a:solidFill>
              <a:highlight>
                <a:schemeClr val="accent6"/>
              </a:highlight>
              <a:latin typeface="DM Sans"/>
              <a:ea typeface="DM Sans"/>
              <a:cs typeface="DM Sans"/>
              <a:sym typeface="DM Sans"/>
            </a:endParaRPr>
          </a:p>
        </p:txBody>
      </p:sp>
      <p:sp>
        <p:nvSpPr>
          <p:cNvPr id="79" name="Google Shape;79;p28"/>
          <p:cNvSpPr txBox="1"/>
          <p:nvPr/>
        </p:nvSpPr>
        <p:spPr>
          <a:xfrm>
            <a:off x="488150" y="2672050"/>
            <a:ext cx="8180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Week </a:t>
            </a:r>
            <a:r>
              <a:rPr lang="es" sz="1350">
                <a:latin typeface="DM Sans"/>
                <a:ea typeface="DM Sans"/>
                <a:cs typeface="DM Sans"/>
                <a:sym typeface="DM Sans"/>
              </a:rPr>
              <a:t>7</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Name of the lesson: What type of worker are you?</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Lesson objectives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Characterize different types of workers.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Adjectives to describe people and personality traits.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Descriptions in the first- and third-person singular and plural.</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Positive and negative traits: discussion.</a:t>
            </a:r>
            <a:endParaRPr sz="1350">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7"/>
          <p:cNvPicPr preferRelativeResize="0"/>
          <p:nvPr/>
        </p:nvPicPr>
        <p:blipFill rotWithShape="1">
          <a:blip r:embed="rId3">
            <a:alphaModFix/>
          </a:blip>
          <a:srcRect b="0" l="24539" r="24539" t="0"/>
          <a:stretch/>
        </p:blipFill>
        <p:spPr>
          <a:xfrm>
            <a:off x="5712875" y="468275"/>
            <a:ext cx="2923971" cy="4118749"/>
          </a:xfrm>
          <a:prstGeom prst="rect">
            <a:avLst/>
          </a:prstGeom>
          <a:noFill/>
          <a:ln>
            <a:noFill/>
          </a:ln>
        </p:spPr>
      </p:pic>
      <p:sp>
        <p:nvSpPr>
          <p:cNvPr id="167" name="Google Shape;167;p37"/>
          <p:cNvSpPr txBox="1"/>
          <p:nvPr/>
        </p:nvSpPr>
        <p:spPr>
          <a:xfrm>
            <a:off x="581700" y="1102175"/>
            <a:ext cx="498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María</a:t>
            </a:r>
            <a:endParaRPr b="1" sz="4000">
              <a:solidFill>
                <a:schemeClr val="dk1"/>
              </a:solidFill>
              <a:latin typeface="DM Sans"/>
              <a:ea typeface="DM Sans"/>
              <a:cs typeface="DM Sans"/>
              <a:sym typeface="DM Sans"/>
            </a:endParaRPr>
          </a:p>
        </p:txBody>
      </p:sp>
      <p:sp>
        <p:nvSpPr>
          <p:cNvPr id="168" name="Google Shape;168;p37"/>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 name="Google Shape;169;p37"/>
          <p:cNvSpPr txBox="1"/>
          <p:nvPr/>
        </p:nvSpPr>
        <p:spPr>
          <a:xfrm>
            <a:off x="589350" y="1858050"/>
            <a:ext cx="4286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This is María. She is a content creator at a big company. She is very creative and productive, but sometimes she is delayed in traffic and arrives late to work, so she’s not always punctual.</a:t>
            </a:r>
            <a:endParaRPr b="1" sz="1500">
              <a:solidFill>
                <a:schemeClr val="dk1"/>
              </a:solidFill>
              <a:latin typeface="DM Sans"/>
              <a:ea typeface="DM Sans"/>
              <a:cs typeface="DM Sans"/>
              <a:sym typeface="DM Sans"/>
            </a:endParaRPr>
          </a:p>
        </p:txBody>
      </p:sp>
      <p:sp>
        <p:nvSpPr>
          <p:cNvPr id="170" name="Google Shape;170;p3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grpSp>
        <p:nvGrpSpPr>
          <p:cNvPr id="171" name="Google Shape;171;p37"/>
          <p:cNvGrpSpPr/>
          <p:nvPr/>
        </p:nvGrpSpPr>
        <p:grpSpPr>
          <a:xfrm>
            <a:off x="457350" y="468286"/>
            <a:ext cx="431074" cy="431074"/>
            <a:chOff x="473351" y="619523"/>
            <a:chExt cx="738900" cy="738900"/>
          </a:xfrm>
        </p:grpSpPr>
        <p:sp>
          <p:nvSpPr>
            <p:cNvPr id="172" name="Google Shape;172;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7"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74" name="Google Shape;174;p37"/>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8"/>
          <p:cNvPicPr preferRelativeResize="0"/>
          <p:nvPr/>
        </p:nvPicPr>
        <p:blipFill rotWithShape="1">
          <a:blip r:embed="rId3">
            <a:alphaModFix/>
          </a:blip>
          <a:srcRect b="0" l="24539" r="24539" t="0"/>
          <a:stretch/>
        </p:blipFill>
        <p:spPr>
          <a:xfrm>
            <a:off x="5712875" y="468275"/>
            <a:ext cx="2923971" cy="4118749"/>
          </a:xfrm>
          <a:prstGeom prst="rect">
            <a:avLst/>
          </a:prstGeom>
          <a:noFill/>
          <a:ln>
            <a:noFill/>
          </a:ln>
        </p:spPr>
      </p:pic>
      <p:sp>
        <p:nvSpPr>
          <p:cNvPr id="180" name="Google Shape;180;p38"/>
          <p:cNvSpPr txBox="1"/>
          <p:nvPr/>
        </p:nvSpPr>
        <p:spPr>
          <a:xfrm>
            <a:off x="666475" y="1102175"/>
            <a:ext cx="498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María</a:t>
            </a:r>
            <a:endParaRPr b="1" sz="4000">
              <a:solidFill>
                <a:schemeClr val="dk1"/>
              </a:solidFill>
              <a:latin typeface="DM Sans"/>
              <a:ea typeface="DM Sans"/>
              <a:cs typeface="DM Sans"/>
              <a:sym typeface="DM Sans"/>
            </a:endParaRPr>
          </a:p>
        </p:txBody>
      </p:sp>
      <p:sp>
        <p:nvSpPr>
          <p:cNvPr id="181" name="Google Shape;181;p38"/>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2" name="Google Shape;182;p38"/>
          <p:cNvSpPr txBox="1"/>
          <p:nvPr/>
        </p:nvSpPr>
        <p:spPr>
          <a:xfrm>
            <a:off x="666475" y="1858050"/>
            <a:ext cx="4286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This is María. She is a content creator at a big company. She is very</a:t>
            </a:r>
            <a:r>
              <a:rPr b="1" lang="es" sz="1500">
                <a:solidFill>
                  <a:schemeClr val="dk1"/>
                </a:solidFill>
                <a:highlight>
                  <a:schemeClr val="accent6"/>
                </a:highlight>
                <a:latin typeface="DM Sans"/>
                <a:ea typeface="DM Sans"/>
                <a:cs typeface="DM Sans"/>
                <a:sym typeface="DM Sans"/>
              </a:rPr>
              <a:t> creative </a:t>
            </a:r>
            <a:r>
              <a:rPr b="1" lang="es" sz="1500">
                <a:solidFill>
                  <a:schemeClr val="dk1"/>
                </a:solidFill>
                <a:latin typeface="DM Sans"/>
                <a:ea typeface="DM Sans"/>
                <a:cs typeface="DM Sans"/>
                <a:sym typeface="DM Sans"/>
              </a:rPr>
              <a:t>and </a:t>
            </a:r>
            <a:r>
              <a:rPr b="1" lang="es" sz="1500">
                <a:solidFill>
                  <a:schemeClr val="dk1"/>
                </a:solidFill>
                <a:highlight>
                  <a:schemeClr val="accent6"/>
                </a:highlight>
                <a:latin typeface="DM Sans"/>
                <a:ea typeface="DM Sans"/>
                <a:cs typeface="DM Sans"/>
                <a:sym typeface="DM Sans"/>
              </a:rPr>
              <a:t>productive</a:t>
            </a:r>
            <a:r>
              <a:rPr b="1" lang="es" sz="1500">
                <a:solidFill>
                  <a:schemeClr val="dk1"/>
                </a:solidFill>
                <a:latin typeface="DM Sans"/>
                <a:ea typeface="DM Sans"/>
                <a:cs typeface="DM Sans"/>
                <a:sym typeface="DM Sans"/>
              </a:rPr>
              <a:t>, but sometimes she is delayed in traffic and arrives late to work, so she’s not always </a:t>
            </a:r>
            <a:r>
              <a:rPr b="1" lang="es" sz="1500">
                <a:solidFill>
                  <a:schemeClr val="dk1"/>
                </a:solidFill>
                <a:highlight>
                  <a:schemeClr val="accent6"/>
                </a:highlight>
                <a:latin typeface="DM Sans"/>
                <a:ea typeface="DM Sans"/>
                <a:cs typeface="DM Sans"/>
                <a:sym typeface="DM Sans"/>
              </a:rPr>
              <a:t>punctual</a:t>
            </a:r>
            <a:r>
              <a:rPr b="1" lang="es" sz="1500">
                <a:solidFill>
                  <a:schemeClr val="dk1"/>
                </a:solidFill>
                <a:latin typeface="DM Sans"/>
                <a:ea typeface="DM Sans"/>
                <a:cs typeface="DM Sans"/>
                <a:sym typeface="DM Sans"/>
              </a:rPr>
              <a:t>.</a:t>
            </a:r>
            <a:endParaRPr b="1" sz="1500">
              <a:solidFill>
                <a:schemeClr val="dk1"/>
              </a:solidFill>
              <a:latin typeface="DM Sans"/>
              <a:ea typeface="DM Sans"/>
              <a:cs typeface="DM Sans"/>
              <a:sym typeface="DM Sans"/>
            </a:endParaRPr>
          </a:p>
        </p:txBody>
      </p:sp>
      <p:grpSp>
        <p:nvGrpSpPr>
          <p:cNvPr id="183" name="Google Shape;183;p38"/>
          <p:cNvGrpSpPr/>
          <p:nvPr/>
        </p:nvGrpSpPr>
        <p:grpSpPr>
          <a:xfrm>
            <a:off x="457350" y="468286"/>
            <a:ext cx="431074" cy="431074"/>
            <a:chOff x="473351" y="619523"/>
            <a:chExt cx="738900" cy="738900"/>
          </a:xfrm>
        </p:grpSpPr>
        <p:sp>
          <p:nvSpPr>
            <p:cNvPr id="184" name="Google Shape;184;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86" name="Google Shape;186;p3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sp>
        <p:nvSpPr>
          <p:cNvPr id="187" name="Google Shape;187;p38"/>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9"/>
          <p:cNvPicPr preferRelativeResize="0"/>
          <p:nvPr/>
        </p:nvPicPr>
        <p:blipFill rotWithShape="1">
          <a:blip r:embed="rId3">
            <a:alphaModFix/>
          </a:blip>
          <a:srcRect b="2989" l="0" r="0" t="2989"/>
          <a:stretch/>
        </p:blipFill>
        <p:spPr>
          <a:xfrm>
            <a:off x="5712875" y="468275"/>
            <a:ext cx="2923972" cy="4118748"/>
          </a:xfrm>
          <a:prstGeom prst="rect">
            <a:avLst/>
          </a:prstGeom>
          <a:noFill/>
          <a:ln>
            <a:noFill/>
          </a:ln>
        </p:spPr>
      </p:pic>
      <p:sp>
        <p:nvSpPr>
          <p:cNvPr id="193" name="Google Shape;193;p39"/>
          <p:cNvSpPr txBox="1"/>
          <p:nvPr/>
        </p:nvSpPr>
        <p:spPr>
          <a:xfrm>
            <a:off x="457350" y="1263200"/>
            <a:ext cx="498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Paolo</a:t>
            </a:r>
            <a:endParaRPr b="1" sz="4000">
              <a:solidFill>
                <a:schemeClr val="dk1"/>
              </a:solidFill>
              <a:latin typeface="DM Sans"/>
              <a:ea typeface="DM Sans"/>
              <a:cs typeface="DM Sans"/>
              <a:sym typeface="DM Sans"/>
            </a:endParaRPr>
          </a:p>
        </p:txBody>
      </p:sp>
      <p:sp>
        <p:nvSpPr>
          <p:cNvPr id="194" name="Google Shape;194;p39"/>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p39"/>
          <p:cNvSpPr txBox="1"/>
          <p:nvPr/>
        </p:nvSpPr>
        <p:spPr>
          <a:xfrm>
            <a:off x="581700" y="2078750"/>
            <a:ext cx="428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This is Paolo. He works in finance. He can be bossy sometimes, especially when there is a problem. But he is loyal to his team, he always listens to them, and he is an example for his colleagues, a hardworking person.</a:t>
            </a:r>
            <a:endParaRPr b="1" sz="1500">
              <a:solidFill>
                <a:schemeClr val="dk1"/>
              </a:solidFill>
              <a:latin typeface="DM Sans"/>
              <a:ea typeface="DM Sans"/>
              <a:cs typeface="DM Sans"/>
              <a:sym typeface="DM Sans"/>
            </a:endParaRPr>
          </a:p>
        </p:txBody>
      </p:sp>
      <p:sp>
        <p:nvSpPr>
          <p:cNvPr id="196" name="Google Shape;196;p39"/>
          <p:cNvSpPr txBox="1"/>
          <p:nvPr/>
        </p:nvSpPr>
        <p:spPr>
          <a:xfrm>
            <a:off x="6205713" y="2158200"/>
            <a:ext cx="1938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39"/>
          <p:cNvGrpSpPr/>
          <p:nvPr/>
        </p:nvGrpSpPr>
        <p:grpSpPr>
          <a:xfrm>
            <a:off x="457350" y="468286"/>
            <a:ext cx="431074" cy="431074"/>
            <a:chOff x="473351" y="619523"/>
            <a:chExt cx="738900" cy="738900"/>
          </a:xfrm>
        </p:grpSpPr>
        <p:sp>
          <p:nvSpPr>
            <p:cNvPr id="198" name="Google Shape;198;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9"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00" name="Google Shape;200;p3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sp>
        <p:nvSpPr>
          <p:cNvPr id="201" name="Google Shape;201;p39"/>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0"/>
          <p:cNvPicPr preferRelativeResize="0"/>
          <p:nvPr/>
        </p:nvPicPr>
        <p:blipFill rotWithShape="1">
          <a:blip r:embed="rId3">
            <a:alphaModFix/>
          </a:blip>
          <a:srcRect b="2989" l="0" r="0" t="2989"/>
          <a:stretch/>
        </p:blipFill>
        <p:spPr>
          <a:xfrm>
            <a:off x="5712875" y="468275"/>
            <a:ext cx="2923972" cy="4118748"/>
          </a:xfrm>
          <a:prstGeom prst="rect">
            <a:avLst/>
          </a:prstGeom>
          <a:noFill/>
          <a:ln>
            <a:noFill/>
          </a:ln>
        </p:spPr>
      </p:pic>
      <p:sp>
        <p:nvSpPr>
          <p:cNvPr id="207" name="Google Shape;207;p40"/>
          <p:cNvSpPr txBox="1"/>
          <p:nvPr/>
        </p:nvSpPr>
        <p:spPr>
          <a:xfrm>
            <a:off x="589350" y="1263188"/>
            <a:ext cx="498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Paolo</a:t>
            </a:r>
            <a:endParaRPr b="1" sz="4000">
              <a:solidFill>
                <a:schemeClr val="dk1"/>
              </a:solidFill>
              <a:latin typeface="DM Sans"/>
              <a:ea typeface="DM Sans"/>
              <a:cs typeface="DM Sans"/>
              <a:sym typeface="DM Sans"/>
            </a:endParaRPr>
          </a:p>
        </p:txBody>
      </p:sp>
      <p:sp>
        <p:nvSpPr>
          <p:cNvPr id="208" name="Google Shape;208;p40"/>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p40"/>
          <p:cNvSpPr txBox="1"/>
          <p:nvPr/>
        </p:nvSpPr>
        <p:spPr>
          <a:xfrm>
            <a:off x="589350" y="2002100"/>
            <a:ext cx="42864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This is Paolo. He works in finance. He can be </a:t>
            </a:r>
            <a:r>
              <a:rPr b="1" lang="es" sz="1500">
                <a:solidFill>
                  <a:schemeClr val="dk1"/>
                </a:solidFill>
                <a:highlight>
                  <a:srgbClr val="EA90FF"/>
                </a:highlight>
                <a:latin typeface="DM Sans"/>
                <a:ea typeface="DM Sans"/>
                <a:cs typeface="DM Sans"/>
                <a:sym typeface="DM Sans"/>
              </a:rPr>
              <a:t>bossy</a:t>
            </a:r>
            <a:r>
              <a:rPr b="1" lang="es" sz="1500">
                <a:solidFill>
                  <a:schemeClr val="dk1"/>
                </a:solidFill>
                <a:latin typeface="DM Sans"/>
                <a:ea typeface="DM Sans"/>
                <a:cs typeface="DM Sans"/>
                <a:sym typeface="DM Sans"/>
              </a:rPr>
              <a:t> sometimes, especially when there is a problem. But he is </a:t>
            </a:r>
            <a:r>
              <a:rPr b="1" lang="es" sz="1500">
                <a:solidFill>
                  <a:schemeClr val="dk1"/>
                </a:solidFill>
                <a:highlight>
                  <a:srgbClr val="EAFF6A"/>
                </a:highlight>
                <a:latin typeface="DM Sans"/>
                <a:ea typeface="DM Sans"/>
                <a:cs typeface="DM Sans"/>
                <a:sym typeface="DM Sans"/>
              </a:rPr>
              <a:t>loyal</a:t>
            </a:r>
            <a:r>
              <a:rPr b="1" lang="es" sz="1500">
                <a:solidFill>
                  <a:schemeClr val="dk1"/>
                </a:solidFill>
                <a:latin typeface="DM Sans"/>
                <a:ea typeface="DM Sans"/>
                <a:cs typeface="DM Sans"/>
                <a:sym typeface="DM Sans"/>
              </a:rPr>
              <a:t> to his team, he always listens to them, and he is an example for his colleagues, a </a:t>
            </a:r>
            <a:r>
              <a:rPr b="1" lang="es" sz="1500">
                <a:solidFill>
                  <a:schemeClr val="dk1"/>
                </a:solidFill>
                <a:highlight>
                  <a:srgbClr val="DEFC52"/>
                </a:highlight>
                <a:latin typeface="DM Sans"/>
                <a:ea typeface="DM Sans"/>
                <a:cs typeface="DM Sans"/>
                <a:sym typeface="DM Sans"/>
              </a:rPr>
              <a:t>hardworking</a:t>
            </a:r>
            <a:r>
              <a:rPr b="1" lang="es" sz="1500">
                <a:solidFill>
                  <a:schemeClr val="dk1"/>
                </a:solidFill>
                <a:latin typeface="DM Sans"/>
                <a:ea typeface="DM Sans"/>
                <a:cs typeface="DM Sans"/>
                <a:sym typeface="DM Sans"/>
              </a:rPr>
              <a:t> person.</a:t>
            </a:r>
            <a:endParaRPr b="1" sz="1500">
              <a:solidFill>
                <a:schemeClr val="dk1"/>
              </a:solidFill>
              <a:latin typeface="DM Sans"/>
              <a:ea typeface="DM Sans"/>
              <a:cs typeface="DM Sans"/>
              <a:sym typeface="DM Sans"/>
            </a:endParaRPr>
          </a:p>
        </p:txBody>
      </p:sp>
      <p:sp>
        <p:nvSpPr>
          <p:cNvPr id="210" name="Google Shape;210;p40"/>
          <p:cNvSpPr txBox="1"/>
          <p:nvPr/>
        </p:nvSpPr>
        <p:spPr>
          <a:xfrm>
            <a:off x="6205713" y="2158200"/>
            <a:ext cx="1938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40"/>
          <p:cNvGrpSpPr/>
          <p:nvPr/>
        </p:nvGrpSpPr>
        <p:grpSpPr>
          <a:xfrm>
            <a:off x="457350" y="468286"/>
            <a:ext cx="431074" cy="431074"/>
            <a:chOff x="473351" y="619523"/>
            <a:chExt cx="738900" cy="738900"/>
          </a:xfrm>
        </p:grpSpPr>
        <p:sp>
          <p:nvSpPr>
            <p:cNvPr id="212" name="Google Shape;212;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40"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14" name="Google Shape;214;p4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sp>
        <p:nvSpPr>
          <p:cNvPr id="215" name="Google Shape;215;p40"/>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rotWithShape="1">
          <a:blip r:embed="rId3">
            <a:alphaModFix/>
          </a:blip>
          <a:srcRect b="0" l="26341" r="26341" t="0"/>
          <a:stretch/>
        </p:blipFill>
        <p:spPr>
          <a:xfrm>
            <a:off x="5712875" y="468275"/>
            <a:ext cx="2923971" cy="4118751"/>
          </a:xfrm>
          <a:prstGeom prst="rect">
            <a:avLst/>
          </a:prstGeom>
          <a:noFill/>
          <a:ln>
            <a:noFill/>
          </a:ln>
        </p:spPr>
      </p:pic>
      <p:sp>
        <p:nvSpPr>
          <p:cNvPr id="221" name="Google Shape;221;p41"/>
          <p:cNvSpPr txBox="1"/>
          <p:nvPr/>
        </p:nvSpPr>
        <p:spPr>
          <a:xfrm>
            <a:off x="581700" y="1174325"/>
            <a:ext cx="498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Kim and Lucas</a:t>
            </a:r>
            <a:endParaRPr b="1" sz="4000">
              <a:solidFill>
                <a:schemeClr val="dk1"/>
              </a:solidFill>
              <a:latin typeface="DM Sans"/>
              <a:ea typeface="DM Sans"/>
              <a:cs typeface="DM Sans"/>
              <a:sym typeface="DM Sans"/>
            </a:endParaRPr>
          </a:p>
        </p:txBody>
      </p:sp>
      <p:sp>
        <p:nvSpPr>
          <p:cNvPr id="222" name="Google Shape;222;p41"/>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p41"/>
          <p:cNvSpPr txBox="1"/>
          <p:nvPr/>
        </p:nvSpPr>
        <p:spPr>
          <a:xfrm>
            <a:off x="589350" y="2070675"/>
            <a:ext cx="4286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They are Kim and Lucas. They are not very experienced, but they are young, proactive and team players. Their lead likes that they are cooperative and that they adapt easily, they are very flexible.</a:t>
            </a:r>
            <a:endParaRPr b="1" sz="1500">
              <a:solidFill>
                <a:schemeClr val="dk1"/>
              </a:solidFill>
              <a:latin typeface="DM Sans"/>
              <a:ea typeface="DM Sans"/>
              <a:cs typeface="DM Sans"/>
              <a:sym typeface="DM Sans"/>
            </a:endParaRPr>
          </a:p>
        </p:txBody>
      </p:sp>
      <p:grpSp>
        <p:nvGrpSpPr>
          <p:cNvPr id="224" name="Google Shape;224;p41"/>
          <p:cNvGrpSpPr/>
          <p:nvPr/>
        </p:nvGrpSpPr>
        <p:grpSpPr>
          <a:xfrm>
            <a:off x="457350" y="468286"/>
            <a:ext cx="431074" cy="431074"/>
            <a:chOff x="473351" y="619523"/>
            <a:chExt cx="738900" cy="738900"/>
          </a:xfrm>
        </p:grpSpPr>
        <p:sp>
          <p:nvSpPr>
            <p:cNvPr id="225" name="Google Shape;225;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41"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27" name="Google Shape;227;p41"/>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
        <p:nvSpPr>
          <p:cNvPr id="228" name="Google Shape;228;p4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2"/>
          <p:cNvPicPr preferRelativeResize="0"/>
          <p:nvPr/>
        </p:nvPicPr>
        <p:blipFill rotWithShape="1">
          <a:blip r:embed="rId3">
            <a:alphaModFix/>
          </a:blip>
          <a:srcRect b="0" l="26341" r="26341" t="0"/>
          <a:stretch/>
        </p:blipFill>
        <p:spPr>
          <a:xfrm>
            <a:off x="5712875" y="468275"/>
            <a:ext cx="2923971" cy="4118751"/>
          </a:xfrm>
          <a:prstGeom prst="rect">
            <a:avLst/>
          </a:prstGeom>
          <a:noFill/>
          <a:ln>
            <a:noFill/>
          </a:ln>
        </p:spPr>
      </p:pic>
      <p:sp>
        <p:nvSpPr>
          <p:cNvPr id="234" name="Google Shape;234;p42"/>
          <p:cNvSpPr txBox="1"/>
          <p:nvPr/>
        </p:nvSpPr>
        <p:spPr>
          <a:xfrm>
            <a:off x="457350" y="1263200"/>
            <a:ext cx="49818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Kim and Lucas</a:t>
            </a:r>
            <a:endParaRPr b="1" sz="4000">
              <a:solidFill>
                <a:schemeClr val="dk1"/>
              </a:solidFill>
              <a:latin typeface="DM Sans"/>
              <a:ea typeface="DM Sans"/>
              <a:cs typeface="DM Sans"/>
              <a:sym typeface="DM Sans"/>
            </a:endParaRPr>
          </a:p>
        </p:txBody>
      </p:sp>
      <p:sp>
        <p:nvSpPr>
          <p:cNvPr id="235" name="Google Shape;235;p42"/>
          <p:cNvSpPr txBox="1"/>
          <p:nvPr/>
        </p:nvSpPr>
        <p:spPr>
          <a:xfrm>
            <a:off x="581700" y="2663600"/>
            <a:ext cx="3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6" name="Google Shape;236;p42"/>
          <p:cNvSpPr txBox="1"/>
          <p:nvPr/>
        </p:nvSpPr>
        <p:spPr>
          <a:xfrm>
            <a:off x="581700" y="2227325"/>
            <a:ext cx="4286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They are Kim and Lucas. They are not very </a:t>
            </a:r>
            <a:r>
              <a:rPr b="1" lang="es" sz="1500">
                <a:solidFill>
                  <a:schemeClr val="dk1"/>
                </a:solidFill>
                <a:highlight>
                  <a:srgbClr val="EAFF6A"/>
                </a:highlight>
                <a:latin typeface="DM Sans"/>
                <a:ea typeface="DM Sans"/>
                <a:cs typeface="DM Sans"/>
                <a:sym typeface="DM Sans"/>
              </a:rPr>
              <a:t>experienced</a:t>
            </a:r>
            <a:r>
              <a:rPr b="1" lang="es" sz="1500">
                <a:solidFill>
                  <a:schemeClr val="dk1"/>
                </a:solidFill>
                <a:latin typeface="DM Sans"/>
                <a:ea typeface="DM Sans"/>
                <a:cs typeface="DM Sans"/>
                <a:sym typeface="DM Sans"/>
              </a:rPr>
              <a:t>, but they are young, </a:t>
            </a:r>
            <a:r>
              <a:rPr b="1" lang="es" sz="1500">
                <a:solidFill>
                  <a:schemeClr val="dk1"/>
                </a:solidFill>
                <a:highlight>
                  <a:schemeClr val="accent6"/>
                </a:highlight>
                <a:latin typeface="DM Sans"/>
                <a:ea typeface="DM Sans"/>
                <a:cs typeface="DM Sans"/>
                <a:sym typeface="DM Sans"/>
              </a:rPr>
              <a:t>proactive</a:t>
            </a:r>
            <a:r>
              <a:rPr b="1" lang="es" sz="1500">
                <a:solidFill>
                  <a:schemeClr val="dk1"/>
                </a:solidFill>
                <a:latin typeface="DM Sans"/>
                <a:ea typeface="DM Sans"/>
                <a:cs typeface="DM Sans"/>
                <a:sym typeface="DM Sans"/>
              </a:rPr>
              <a:t> and </a:t>
            </a:r>
            <a:r>
              <a:rPr b="1" lang="es" sz="1500">
                <a:solidFill>
                  <a:schemeClr val="dk1"/>
                </a:solidFill>
                <a:highlight>
                  <a:schemeClr val="accent6"/>
                </a:highlight>
                <a:latin typeface="DM Sans"/>
                <a:ea typeface="DM Sans"/>
                <a:cs typeface="DM Sans"/>
                <a:sym typeface="DM Sans"/>
              </a:rPr>
              <a:t>team players</a:t>
            </a:r>
            <a:r>
              <a:rPr b="1" lang="es" sz="1500">
                <a:solidFill>
                  <a:schemeClr val="dk1"/>
                </a:solidFill>
                <a:latin typeface="DM Sans"/>
                <a:ea typeface="DM Sans"/>
                <a:cs typeface="DM Sans"/>
                <a:sym typeface="DM Sans"/>
              </a:rPr>
              <a:t>. Their lead likes that they are </a:t>
            </a:r>
            <a:r>
              <a:rPr b="1" lang="es" sz="1500">
                <a:solidFill>
                  <a:schemeClr val="dk1"/>
                </a:solidFill>
                <a:highlight>
                  <a:schemeClr val="accent6"/>
                </a:highlight>
                <a:latin typeface="DM Sans"/>
                <a:ea typeface="DM Sans"/>
                <a:cs typeface="DM Sans"/>
                <a:sym typeface="DM Sans"/>
              </a:rPr>
              <a:t>cooperative</a:t>
            </a:r>
            <a:r>
              <a:rPr b="1" lang="es" sz="1500">
                <a:solidFill>
                  <a:schemeClr val="dk1"/>
                </a:solidFill>
                <a:latin typeface="DM Sans"/>
                <a:ea typeface="DM Sans"/>
                <a:cs typeface="DM Sans"/>
                <a:sym typeface="DM Sans"/>
              </a:rPr>
              <a:t> and that </a:t>
            </a:r>
            <a:r>
              <a:rPr b="1" lang="es" sz="1500">
                <a:solidFill>
                  <a:schemeClr val="dk1"/>
                </a:solidFill>
                <a:highlight>
                  <a:schemeClr val="accent6"/>
                </a:highlight>
                <a:latin typeface="DM Sans"/>
                <a:ea typeface="DM Sans"/>
                <a:cs typeface="DM Sans"/>
                <a:sym typeface="DM Sans"/>
              </a:rPr>
              <a:t>they adapt easily</a:t>
            </a:r>
            <a:r>
              <a:rPr b="1" lang="es" sz="1500">
                <a:solidFill>
                  <a:schemeClr val="dk1"/>
                </a:solidFill>
                <a:latin typeface="DM Sans"/>
                <a:ea typeface="DM Sans"/>
                <a:cs typeface="DM Sans"/>
                <a:sym typeface="DM Sans"/>
              </a:rPr>
              <a:t>, they are very </a:t>
            </a:r>
            <a:r>
              <a:rPr b="1" lang="es" sz="1500">
                <a:solidFill>
                  <a:schemeClr val="dk1"/>
                </a:solidFill>
                <a:highlight>
                  <a:schemeClr val="accent6"/>
                </a:highlight>
                <a:latin typeface="DM Sans"/>
                <a:ea typeface="DM Sans"/>
                <a:cs typeface="DM Sans"/>
                <a:sym typeface="DM Sans"/>
              </a:rPr>
              <a:t>flexible</a:t>
            </a:r>
            <a:r>
              <a:rPr b="1" lang="es" sz="1500">
                <a:solidFill>
                  <a:schemeClr val="dk1"/>
                </a:solidFill>
                <a:latin typeface="DM Sans"/>
                <a:ea typeface="DM Sans"/>
                <a:cs typeface="DM Sans"/>
                <a:sym typeface="DM Sans"/>
              </a:rPr>
              <a:t>. </a:t>
            </a:r>
            <a:endParaRPr b="1" sz="1500">
              <a:solidFill>
                <a:schemeClr val="dk1"/>
              </a:solidFill>
              <a:latin typeface="DM Sans"/>
              <a:ea typeface="DM Sans"/>
              <a:cs typeface="DM Sans"/>
              <a:sym typeface="DM Sans"/>
            </a:endParaRPr>
          </a:p>
        </p:txBody>
      </p:sp>
      <p:grpSp>
        <p:nvGrpSpPr>
          <p:cNvPr id="237" name="Google Shape;237;p42"/>
          <p:cNvGrpSpPr/>
          <p:nvPr/>
        </p:nvGrpSpPr>
        <p:grpSpPr>
          <a:xfrm>
            <a:off x="457350" y="468286"/>
            <a:ext cx="431074" cy="431074"/>
            <a:chOff x="473351" y="619523"/>
            <a:chExt cx="738900" cy="738900"/>
          </a:xfrm>
        </p:grpSpPr>
        <p:sp>
          <p:nvSpPr>
            <p:cNvPr id="238" name="Google Shape;238;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42"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240" name="Google Shape;240;p4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GROUP DISCUSSION</a:t>
            </a:r>
            <a:endParaRPr>
              <a:latin typeface="DM Sans"/>
              <a:ea typeface="DM Sans"/>
              <a:cs typeface="DM Sans"/>
              <a:sym typeface="DM Sans"/>
            </a:endParaRPr>
          </a:p>
        </p:txBody>
      </p:sp>
      <p:sp>
        <p:nvSpPr>
          <p:cNvPr id="241" name="Google Shape;241;p42"/>
          <p:cNvSpPr txBox="1"/>
          <p:nvPr/>
        </p:nvSpPr>
        <p:spPr>
          <a:xfrm>
            <a:off x="616750" y="4161850"/>
            <a:ext cx="354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What are the </a:t>
            </a:r>
            <a:r>
              <a:rPr lang="es" sz="1350">
                <a:solidFill>
                  <a:schemeClr val="dk1"/>
                </a:solidFill>
                <a:highlight>
                  <a:schemeClr val="accent6"/>
                </a:highlight>
                <a:latin typeface="DM Sans"/>
                <a:ea typeface="DM Sans"/>
                <a:cs typeface="DM Sans"/>
                <a:sym typeface="DM Sans"/>
              </a:rPr>
              <a:t>positive </a:t>
            </a:r>
            <a:r>
              <a:rPr lang="es" sz="1350">
                <a:solidFill>
                  <a:schemeClr val="dk1"/>
                </a:solidFill>
                <a:latin typeface="DM Sans"/>
                <a:ea typeface="DM Sans"/>
                <a:cs typeface="DM Sans"/>
                <a:sym typeface="DM Sans"/>
              </a:rPr>
              <a:t>and </a:t>
            </a:r>
            <a:r>
              <a:rPr lang="es" sz="1350">
                <a:solidFill>
                  <a:schemeClr val="dk1"/>
                </a:solidFill>
                <a:highlight>
                  <a:schemeClr val="accent4"/>
                </a:highlight>
                <a:latin typeface="DM Sans"/>
                <a:ea typeface="DM Sans"/>
                <a:cs typeface="DM Sans"/>
                <a:sym typeface="DM Sans"/>
              </a:rPr>
              <a:t>negative</a:t>
            </a:r>
            <a:r>
              <a:rPr lang="es" sz="1350">
                <a:solidFill>
                  <a:schemeClr val="dk1"/>
                </a:solidFill>
                <a:latin typeface="DM Sans"/>
                <a:ea typeface="DM Sans"/>
                <a:cs typeface="DM Sans"/>
                <a:sym typeface="DM Sans"/>
              </a:rPr>
              <a:t> traits?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Answer using the chat</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43"/>
          <p:cNvGrpSpPr/>
          <p:nvPr/>
        </p:nvGrpSpPr>
        <p:grpSpPr>
          <a:xfrm>
            <a:off x="4085076" y="738411"/>
            <a:ext cx="738900" cy="738974"/>
            <a:chOff x="974706" y="2467173"/>
            <a:chExt cx="738900" cy="738900"/>
          </a:xfrm>
        </p:grpSpPr>
        <p:sp>
          <p:nvSpPr>
            <p:cNvPr id="247" name="Google Shape;247;p4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4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49" name="Google Shape;249;p43"/>
          <p:cNvSpPr txBox="1"/>
          <p:nvPr/>
        </p:nvSpPr>
        <p:spPr>
          <a:xfrm>
            <a:off x="1461300" y="16685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Reading comprehension</a:t>
            </a:r>
            <a:endParaRPr b="1" sz="4000">
              <a:solidFill>
                <a:schemeClr val="dk1"/>
              </a:solidFill>
              <a:highlight>
                <a:srgbClr val="EAFF6A"/>
              </a:highlight>
              <a:latin typeface="DM Sans"/>
              <a:ea typeface="DM Sans"/>
              <a:cs typeface="DM Sans"/>
              <a:sym typeface="DM Sans"/>
            </a:endParaRPr>
          </a:p>
        </p:txBody>
      </p:sp>
      <p:sp>
        <p:nvSpPr>
          <p:cNvPr id="250" name="Google Shape;250;p43"/>
          <p:cNvSpPr txBox="1"/>
          <p:nvPr/>
        </p:nvSpPr>
        <p:spPr>
          <a:xfrm>
            <a:off x="1064225" y="4251238"/>
            <a:ext cx="7169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999999"/>
                </a:solidFill>
                <a:latin typeface="DM Sans"/>
                <a:ea typeface="DM Sans"/>
                <a:cs typeface="DM Sans"/>
                <a:sym typeface="DM Sans"/>
              </a:rPr>
              <a:t>Estimated time: </a:t>
            </a:r>
            <a:r>
              <a:rPr b="1" lang="es" sz="1350">
                <a:solidFill>
                  <a:srgbClr val="999999"/>
                </a:solidFill>
                <a:latin typeface="DM Sans"/>
                <a:ea typeface="DM Sans"/>
                <a:cs typeface="DM Sans"/>
                <a:sym typeface="DM Sans"/>
              </a:rPr>
              <a:t>15 minutes</a:t>
            </a:r>
            <a:endParaRPr b="1" sz="1350">
              <a:solidFill>
                <a:srgbClr val="999999"/>
              </a:solidFill>
              <a:latin typeface="DM Sans"/>
              <a:ea typeface="DM Sans"/>
              <a:cs typeface="DM Sans"/>
              <a:sym typeface="DM Sans"/>
            </a:endParaRPr>
          </a:p>
        </p:txBody>
      </p:sp>
      <p:sp>
        <p:nvSpPr>
          <p:cNvPr id="251" name="Google Shape;251;p43"/>
          <p:cNvSpPr txBox="1"/>
          <p:nvPr/>
        </p:nvSpPr>
        <p:spPr>
          <a:xfrm>
            <a:off x="1278575" y="2598563"/>
            <a:ext cx="716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Let’s read the opinion a lead has of some workers and answer some comprehension questions.</a:t>
            </a:r>
            <a:endParaRPr sz="2000">
              <a:solidFill>
                <a:schemeClr val="dk2"/>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nvSpPr>
        <p:spPr>
          <a:xfrm>
            <a:off x="501450" y="1992100"/>
            <a:ext cx="4874100" cy="23250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As a team lead at an IT company with 15 years of experience in the role, I have the opportunity to work with young interns and workers. While there are many talented and capable individuals among them, I see  a recurring challenge: young people are not detail-oriented and responsible enough, they always have an excuse! After some years, now I’m less tolerant with these situations, so in many occasions my interns think that I’m too strict or even rude, but I just want them to learn how to be the best workers!</a:t>
            </a:r>
            <a:endParaRPr sz="1350" u="sng">
              <a:solidFill>
                <a:schemeClr val="dk1"/>
              </a:solidFill>
              <a:latin typeface="DM Sans"/>
              <a:ea typeface="DM Sans"/>
              <a:cs typeface="DM Sans"/>
              <a:sym typeface="DM Sans"/>
            </a:endParaRPr>
          </a:p>
        </p:txBody>
      </p:sp>
      <p:sp>
        <p:nvSpPr>
          <p:cNvPr id="257" name="Google Shape;257;p4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Rita: a lead with experience</a:t>
            </a:r>
            <a:endParaRPr b="1" sz="4000">
              <a:solidFill>
                <a:schemeClr val="dk1"/>
              </a:solidFill>
              <a:latin typeface="DM Sans"/>
              <a:ea typeface="DM Sans"/>
              <a:cs typeface="DM Sans"/>
              <a:sym typeface="DM Sans"/>
            </a:endParaRPr>
          </a:p>
        </p:txBody>
      </p:sp>
      <p:sp>
        <p:nvSpPr>
          <p:cNvPr id="258" name="Google Shape;258;p4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READING COMPREHENSION</a:t>
            </a:r>
            <a:endParaRPr>
              <a:latin typeface="DM Sans"/>
              <a:ea typeface="DM Sans"/>
              <a:cs typeface="DM Sans"/>
              <a:sym typeface="DM Sans"/>
            </a:endParaRPr>
          </a:p>
        </p:txBody>
      </p:sp>
      <p:grpSp>
        <p:nvGrpSpPr>
          <p:cNvPr id="259" name="Google Shape;259;p44"/>
          <p:cNvGrpSpPr/>
          <p:nvPr/>
        </p:nvGrpSpPr>
        <p:grpSpPr>
          <a:xfrm>
            <a:off x="457350" y="468286"/>
            <a:ext cx="431074" cy="431074"/>
            <a:chOff x="473351" y="619523"/>
            <a:chExt cx="738900" cy="738900"/>
          </a:xfrm>
        </p:grpSpPr>
        <p:sp>
          <p:nvSpPr>
            <p:cNvPr id="260" name="Google Shape;260;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pic>
        <p:nvPicPr>
          <p:cNvPr id="262" name="Google Shape;262;p44"/>
          <p:cNvPicPr preferRelativeResize="0"/>
          <p:nvPr/>
        </p:nvPicPr>
        <p:blipFill>
          <a:blip r:embed="rId4">
            <a:alphaModFix/>
          </a:blip>
          <a:stretch>
            <a:fillRect/>
          </a:stretch>
        </p:blipFill>
        <p:spPr>
          <a:xfrm>
            <a:off x="5427775" y="2000325"/>
            <a:ext cx="3463649" cy="23085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nvSpPr>
        <p:spPr>
          <a:xfrm>
            <a:off x="501450" y="1992100"/>
            <a:ext cx="4874100" cy="236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Answer the following questions:</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What qualities does Rita value in workers?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What qualities does she see in interns and young people?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What negative traits or flaws does she see as a challenge?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What do her interns think of her?</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800"/>
              </a:spcAft>
              <a:buNone/>
            </a:pPr>
            <a:r>
              <a:rPr lang="es" sz="1350">
                <a:solidFill>
                  <a:schemeClr val="dk1"/>
                </a:solidFill>
                <a:latin typeface="DM Sans"/>
                <a:ea typeface="DM Sans"/>
                <a:cs typeface="DM Sans"/>
                <a:sym typeface="DM Sans"/>
              </a:rPr>
              <a:t>Follow up: What do you think of Rita’s ideas?</a:t>
            </a:r>
            <a:endParaRPr sz="1350">
              <a:solidFill>
                <a:schemeClr val="dk1"/>
              </a:solidFill>
              <a:latin typeface="DM Sans"/>
              <a:ea typeface="DM Sans"/>
              <a:cs typeface="DM Sans"/>
              <a:sym typeface="DM Sans"/>
            </a:endParaRPr>
          </a:p>
        </p:txBody>
      </p:sp>
      <p:sp>
        <p:nvSpPr>
          <p:cNvPr id="268" name="Google Shape;268;p4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Rita: a lead with experience</a:t>
            </a:r>
            <a:endParaRPr b="1" sz="4000">
              <a:solidFill>
                <a:schemeClr val="dk1"/>
              </a:solidFill>
              <a:latin typeface="DM Sans"/>
              <a:ea typeface="DM Sans"/>
              <a:cs typeface="DM Sans"/>
              <a:sym typeface="DM Sans"/>
            </a:endParaRPr>
          </a:p>
        </p:txBody>
      </p:sp>
      <p:sp>
        <p:nvSpPr>
          <p:cNvPr id="269" name="Google Shape;269;p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READING COMPREHENSION</a:t>
            </a:r>
            <a:endParaRPr>
              <a:latin typeface="DM Sans"/>
              <a:ea typeface="DM Sans"/>
              <a:cs typeface="DM Sans"/>
              <a:sym typeface="DM Sans"/>
            </a:endParaRPr>
          </a:p>
        </p:txBody>
      </p:sp>
      <p:grpSp>
        <p:nvGrpSpPr>
          <p:cNvPr id="270" name="Google Shape;270;p45"/>
          <p:cNvGrpSpPr/>
          <p:nvPr/>
        </p:nvGrpSpPr>
        <p:grpSpPr>
          <a:xfrm>
            <a:off x="457350" y="468286"/>
            <a:ext cx="431074" cy="431074"/>
            <a:chOff x="473351" y="619523"/>
            <a:chExt cx="738900" cy="738900"/>
          </a:xfrm>
        </p:grpSpPr>
        <p:sp>
          <p:nvSpPr>
            <p:cNvPr id="271" name="Google Shape;271;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273" name="Google Shape;273;p45"/>
          <p:cNvSpPr txBox="1"/>
          <p:nvPr/>
        </p:nvSpPr>
        <p:spPr>
          <a:xfrm>
            <a:off x="571800" y="4251363"/>
            <a:ext cx="7169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999999"/>
                </a:solidFill>
                <a:latin typeface="DM Sans"/>
                <a:ea typeface="DM Sans"/>
                <a:cs typeface="DM Sans"/>
                <a:sym typeface="DM Sans"/>
              </a:rPr>
              <a:t>Estimated time: </a:t>
            </a:r>
            <a:r>
              <a:rPr b="1" lang="es" sz="1350">
                <a:solidFill>
                  <a:srgbClr val="999999"/>
                </a:solidFill>
                <a:latin typeface="DM Sans"/>
                <a:ea typeface="DM Sans"/>
                <a:cs typeface="DM Sans"/>
                <a:sym typeface="DM Sans"/>
              </a:rPr>
              <a:t>15 minutes</a:t>
            </a:r>
            <a:endParaRPr b="1" sz="135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279" name="Google Shape;279;p46"/>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280" name="Google Shape;280;p46"/>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This lesson will be</a:t>
            </a:r>
            <a:endParaRPr b="1" i="0" sz="4000" u="none" cap="none" strike="noStrike">
              <a:solidFill>
                <a:srgbClr val="DEFC52"/>
              </a:solidFill>
              <a:latin typeface="DM Sans"/>
              <a:ea typeface="DM Sans"/>
              <a:cs typeface="DM Sans"/>
              <a:sym typeface="DM Sans"/>
            </a:endParaRPr>
          </a:p>
        </p:txBody>
      </p:sp>
      <p:sp>
        <p:nvSpPr>
          <p:cNvPr id="86" name="Google Shape;86;p29"/>
          <p:cNvSpPr txBox="1"/>
          <p:nvPr/>
        </p:nvSpPr>
        <p:spPr>
          <a:xfrm>
            <a:off x="3493675" y="2541075"/>
            <a:ext cx="256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recorded</a:t>
            </a:r>
            <a:endParaRPr b="1" i="0" sz="4000" u="none" cap="none" strike="noStrike">
              <a:solidFill>
                <a:srgbClr val="EAFF6A"/>
              </a:solidFill>
              <a:latin typeface="DM Sans"/>
              <a:ea typeface="DM Sans"/>
              <a:cs typeface="DM Sans"/>
              <a:sym typeface="DM Sans"/>
            </a:endParaRPr>
          </a:p>
        </p:txBody>
      </p:sp>
      <p:sp>
        <p:nvSpPr>
          <p:cNvPr id="87" name="Google Shape;87;p2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47"/>
          <p:cNvGrpSpPr/>
          <p:nvPr/>
        </p:nvGrpSpPr>
        <p:grpSpPr>
          <a:xfrm>
            <a:off x="4202551" y="994261"/>
            <a:ext cx="738900" cy="738974"/>
            <a:chOff x="974706" y="2467173"/>
            <a:chExt cx="738900" cy="738900"/>
          </a:xfrm>
        </p:grpSpPr>
        <p:sp>
          <p:nvSpPr>
            <p:cNvPr id="286" name="Google Shape;286;p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88" name="Google Shape;288;p47"/>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Language focus</a:t>
            </a:r>
            <a:endParaRPr b="1" sz="4000">
              <a:solidFill>
                <a:schemeClr val="dk1"/>
              </a:solidFill>
              <a:highlight>
                <a:srgbClr val="EAFF6A"/>
              </a:highlight>
              <a:latin typeface="DM Sans"/>
              <a:ea typeface="DM Sans"/>
              <a:cs typeface="DM Sans"/>
              <a:sym typeface="DM Sans"/>
            </a:endParaRPr>
          </a:p>
        </p:txBody>
      </p:sp>
      <p:sp>
        <p:nvSpPr>
          <p:cNvPr id="289" name="Google Shape;289;p47"/>
          <p:cNvSpPr txBox="1"/>
          <p:nvPr/>
        </p:nvSpPr>
        <p:spPr>
          <a:xfrm>
            <a:off x="1005500" y="3860338"/>
            <a:ext cx="71694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rgbClr val="999999"/>
                </a:solidFill>
                <a:latin typeface="DM Sans"/>
                <a:ea typeface="DM Sans"/>
                <a:cs typeface="DM Sans"/>
                <a:sym typeface="DM Sans"/>
              </a:rPr>
              <a:t>Estimated time: </a:t>
            </a:r>
            <a:r>
              <a:rPr b="1" lang="es" sz="1350">
                <a:solidFill>
                  <a:srgbClr val="999999"/>
                </a:solidFill>
                <a:latin typeface="DM Sans"/>
                <a:ea typeface="DM Sans"/>
                <a:cs typeface="DM Sans"/>
                <a:sym typeface="DM Sans"/>
              </a:rPr>
              <a:t>20 minutes</a:t>
            </a:r>
            <a:endParaRPr b="1" sz="1350">
              <a:solidFill>
                <a:srgbClr val="999999"/>
              </a:solidFill>
              <a:latin typeface="DM Sans"/>
              <a:ea typeface="DM Sans"/>
              <a:cs typeface="DM Sans"/>
              <a:sym typeface="DM Sans"/>
            </a:endParaRPr>
          </a:p>
        </p:txBody>
      </p:sp>
      <p:sp>
        <p:nvSpPr>
          <p:cNvPr id="290" name="Google Shape;290;p47"/>
          <p:cNvSpPr txBox="1"/>
          <p:nvPr/>
        </p:nvSpPr>
        <p:spPr>
          <a:xfrm>
            <a:off x="1839200" y="2710725"/>
            <a:ext cx="5502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Let’s go deeper into personality traits and type of workers with different exercises</a:t>
            </a:r>
            <a:endParaRPr sz="2000">
              <a:solidFill>
                <a:schemeClr val="dk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nvSpPr>
        <p:spPr>
          <a:xfrm>
            <a:off x="841050" y="797525"/>
            <a:ext cx="74619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Personality traits: opposites</a:t>
            </a:r>
            <a:endParaRPr b="1" i="0" sz="3200" u="none" cap="none" strike="noStrike">
              <a:solidFill>
                <a:schemeClr val="dk1"/>
              </a:solidFill>
              <a:latin typeface="DM Sans"/>
              <a:ea typeface="DM Sans"/>
              <a:cs typeface="DM Sans"/>
              <a:sym typeface="DM Sans"/>
            </a:endParaRPr>
          </a:p>
        </p:txBody>
      </p:sp>
      <p:grpSp>
        <p:nvGrpSpPr>
          <p:cNvPr id="296" name="Google Shape;296;p48"/>
          <p:cNvGrpSpPr/>
          <p:nvPr/>
        </p:nvGrpSpPr>
        <p:grpSpPr>
          <a:xfrm>
            <a:off x="765075" y="2005325"/>
            <a:ext cx="2945000" cy="447000"/>
            <a:chOff x="845600" y="2074950"/>
            <a:chExt cx="2945000" cy="447000"/>
          </a:xfrm>
        </p:grpSpPr>
        <p:sp>
          <p:nvSpPr>
            <p:cNvPr id="297" name="Google Shape;297;p48"/>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298" name="Google Shape;298;p48"/>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strict</a:t>
              </a:r>
              <a:endParaRPr b="1">
                <a:latin typeface="DM Sans"/>
                <a:ea typeface="DM Sans"/>
                <a:cs typeface="DM Sans"/>
                <a:sym typeface="DM Sans"/>
              </a:endParaRPr>
            </a:p>
          </p:txBody>
        </p:sp>
      </p:grpSp>
      <p:sp>
        <p:nvSpPr>
          <p:cNvPr id="299" name="Google Shape;299;p48"/>
          <p:cNvSpPr txBox="1"/>
          <p:nvPr/>
        </p:nvSpPr>
        <p:spPr>
          <a:xfrm>
            <a:off x="765075" y="1451250"/>
            <a:ext cx="428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Find the opposite adjective and match</a:t>
            </a:r>
            <a:endParaRPr b="1" sz="1500">
              <a:solidFill>
                <a:schemeClr val="dk1"/>
              </a:solidFill>
              <a:latin typeface="DM Sans"/>
              <a:ea typeface="DM Sans"/>
              <a:cs typeface="DM Sans"/>
              <a:sym typeface="DM Sans"/>
            </a:endParaRPr>
          </a:p>
        </p:txBody>
      </p:sp>
      <p:grpSp>
        <p:nvGrpSpPr>
          <p:cNvPr id="300" name="Google Shape;300;p48"/>
          <p:cNvGrpSpPr/>
          <p:nvPr/>
        </p:nvGrpSpPr>
        <p:grpSpPr>
          <a:xfrm>
            <a:off x="259235" y="268776"/>
            <a:ext cx="505851" cy="528757"/>
            <a:chOff x="974706" y="2467173"/>
            <a:chExt cx="738900" cy="738900"/>
          </a:xfrm>
        </p:grpSpPr>
        <p:sp>
          <p:nvSpPr>
            <p:cNvPr id="301" name="Google Shape;301;p4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03" name="Google Shape;303;p48"/>
          <p:cNvSpPr txBox="1"/>
          <p:nvPr/>
        </p:nvSpPr>
        <p:spPr>
          <a:xfrm>
            <a:off x="977300" y="3176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latin typeface="DM Sans"/>
              <a:ea typeface="DM Sans"/>
              <a:cs typeface="DM Sans"/>
              <a:sym typeface="DM Sans"/>
            </a:endParaRPr>
          </a:p>
        </p:txBody>
      </p:sp>
      <p:grpSp>
        <p:nvGrpSpPr>
          <p:cNvPr id="304" name="Google Shape;304;p48"/>
          <p:cNvGrpSpPr/>
          <p:nvPr/>
        </p:nvGrpSpPr>
        <p:grpSpPr>
          <a:xfrm>
            <a:off x="765075" y="2569288"/>
            <a:ext cx="2945000" cy="447000"/>
            <a:chOff x="845600" y="2074950"/>
            <a:chExt cx="2945000" cy="447000"/>
          </a:xfrm>
        </p:grpSpPr>
        <p:sp>
          <p:nvSpPr>
            <p:cNvPr id="305" name="Google Shape;305;p48"/>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06" name="Google Shape;306;p48"/>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hardworking</a:t>
              </a:r>
              <a:endParaRPr b="1">
                <a:latin typeface="DM Sans"/>
                <a:ea typeface="DM Sans"/>
                <a:cs typeface="DM Sans"/>
                <a:sym typeface="DM Sans"/>
              </a:endParaRPr>
            </a:p>
          </p:txBody>
        </p:sp>
      </p:grpSp>
      <p:grpSp>
        <p:nvGrpSpPr>
          <p:cNvPr id="307" name="Google Shape;307;p48"/>
          <p:cNvGrpSpPr/>
          <p:nvPr/>
        </p:nvGrpSpPr>
        <p:grpSpPr>
          <a:xfrm>
            <a:off x="765075" y="3139113"/>
            <a:ext cx="2945000" cy="447000"/>
            <a:chOff x="845600" y="2074950"/>
            <a:chExt cx="2945000" cy="447000"/>
          </a:xfrm>
        </p:grpSpPr>
        <p:sp>
          <p:nvSpPr>
            <p:cNvPr id="308" name="Google Shape;308;p48"/>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09" name="Google Shape;309;p48"/>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polite</a:t>
              </a:r>
              <a:endParaRPr b="1">
                <a:latin typeface="DM Sans"/>
                <a:ea typeface="DM Sans"/>
                <a:cs typeface="DM Sans"/>
                <a:sym typeface="DM Sans"/>
              </a:endParaRPr>
            </a:p>
          </p:txBody>
        </p:sp>
      </p:grpSp>
      <p:grpSp>
        <p:nvGrpSpPr>
          <p:cNvPr id="310" name="Google Shape;310;p48"/>
          <p:cNvGrpSpPr/>
          <p:nvPr/>
        </p:nvGrpSpPr>
        <p:grpSpPr>
          <a:xfrm>
            <a:off x="765075" y="3708950"/>
            <a:ext cx="2945000" cy="447000"/>
            <a:chOff x="845600" y="2074950"/>
            <a:chExt cx="2945000" cy="447000"/>
          </a:xfrm>
        </p:grpSpPr>
        <p:sp>
          <p:nvSpPr>
            <p:cNvPr id="311" name="Google Shape;311;p48"/>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12" name="Google Shape;312;p48"/>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productive</a:t>
              </a:r>
              <a:endParaRPr b="1">
                <a:latin typeface="DM Sans"/>
                <a:ea typeface="DM Sans"/>
                <a:cs typeface="DM Sans"/>
                <a:sym typeface="DM Sans"/>
              </a:endParaRPr>
            </a:p>
          </p:txBody>
        </p:sp>
      </p:grpSp>
      <p:grpSp>
        <p:nvGrpSpPr>
          <p:cNvPr id="313" name="Google Shape;313;p48"/>
          <p:cNvGrpSpPr/>
          <p:nvPr/>
        </p:nvGrpSpPr>
        <p:grpSpPr>
          <a:xfrm>
            <a:off x="5442525" y="2005325"/>
            <a:ext cx="2945000" cy="447000"/>
            <a:chOff x="845600" y="2074950"/>
            <a:chExt cx="2945000" cy="447000"/>
          </a:xfrm>
        </p:grpSpPr>
        <p:sp>
          <p:nvSpPr>
            <p:cNvPr id="314" name="Google Shape;314;p48"/>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15" name="Google Shape;315;p48"/>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lazy</a:t>
              </a:r>
              <a:endParaRPr b="1">
                <a:latin typeface="DM Sans"/>
                <a:ea typeface="DM Sans"/>
                <a:cs typeface="DM Sans"/>
                <a:sym typeface="DM Sans"/>
              </a:endParaRPr>
            </a:p>
          </p:txBody>
        </p:sp>
      </p:grpSp>
      <p:grpSp>
        <p:nvGrpSpPr>
          <p:cNvPr id="316" name="Google Shape;316;p48"/>
          <p:cNvGrpSpPr/>
          <p:nvPr/>
        </p:nvGrpSpPr>
        <p:grpSpPr>
          <a:xfrm>
            <a:off x="5442525" y="2569288"/>
            <a:ext cx="2945000" cy="447000"/>
            <a:chOff x="845600" y="2074950"/>
            <a:chExt cx="2945000" cy="447000"/>
          </a:xfrm>
        </p:grpSpPr>
        <p:sp>
          <p:nvSpPr>
            <p:cNvPr id="317" name="Google Shape;317;p48"/>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18" name="Google Shape;318;p48"/>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rude</a:t>
              </a:r>
              <a:endParaRPr b="1">
                <a:latin typeface="DM Sans"/>
                <a:ea typeface="DM Sans"/>
                <a:cs typeface="DM Sans"/>
                <a:sym typeface="DM Sans"/>
              </a:endParaRPr>
            </a:p>
          </p:txBody>
        </p:sp>
      </p:grpSp>
      <p:grpSp>
        <p:nvGrpSpPr>
          <p:cNvPr id="319" name="Google Shape;319;p48"/>
          <p:cNvGrpSpPr/>
          <p:nvPr/>
        </p:nvGrpSpPr>
        <p:grpSpPr>
          <a:xfrm>
            <a:off x="5442525" y="3139113"/>
            <a:ext cx="2945000" cy="447000"/>
            <a:chOff x="845600" y="2074950"/>
            <a:chExt cx="2945000" cy="447000"/>
          </a:xfrm>
        </p:grpSpPr>
        <p:sp>
          <p:nvSpPr>
            <p:cNvPr id="320" name="Google Shape;320;p48"/>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21" name="Google Shape;321;p48"/>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slow</a:t>
              </a:r>
              <a:endParaRPr b="1">
                <a:latin typeface="DM Sans"/>
                <a:ea typeface="DM Sans"/>
                <a:cs typeface="DM Sans"/>
                <a:sym typeface="DM Sans"/>
              </a:endParaRPr>
            </a:p>
          </p:txBody>
        </p:sp>
      </p:grpSp>
      <p:grpSp>
        <p:nvGrpSpPr>
          <p:cNvPr id="322" name="Google Shape;322;p48"/>
          <p:cNvGrpSpPr/>
          <p:nvPr/>
        </p:nvGrpSpPr>
        <p:grpSpPr>
          <a:xfrm>
            <a:off x="5442525" y="3708950"/>
            <a:ext cx="2945000" cy="447000"/>
            <a:chOff x="845600" y="2074950"/>
            <a:chExt cx="2945000" cy="447000"/>
          </a:xfrm>
        </p:grpSpPr>
        <p:sp>
          <p:nvSpPr>
            <p:cNvPr id="323" name="Google Shape;323;p48"/>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24" name="Google Shape;324;p48"/>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lenient</a:t>
              </a:r>
              <a:endParaRPr b="1">
                <a:latin typeface="DM Sans"/>
                <a:ea typeface="DM Sans"/>
                <a:cs typeface="DM Sans"/>
                <a:sym typeface="DM Sans"/>
              </a:endParaRPr>
            </a:p>
          </p:txBody>
        </p:sp>
      </p:grpSp>
      <p:sp>
        <p:nvSpPr>
          <p:cNvPr id="325" name="Google Shape;325;p48"/>
          <p:cNvSpPr txBox="1"/>
          <p:nvPr/>
        </p:nvSpPr>
        <p:spPr>
          <a:xfrm>
            <a:off x="765075" y="4278763"/>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5 minutes</a:t>
            </a:r>
            <a:endParaRPr b="1" sz="2000">
              <a:solidFill>
                <a:srgbClr val="999999"/>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nvSpPr>
        <p:spPr>
          <a:xfrm>
            <a:off x="841050" y="797525"/>
            <a:ext cx="74619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Personality traits: opposites </a:t>
            </a:r>
            <a:r>
              <a:rPr b="1" lang="es" sz="3200">
                <a:solidFill>
                  <a:srgbClr val="FF0000"/>
                </a:solidFill>
                <a:latin typeface="DM Sans"/>
                <a:ea typeface="DM Sans"/>
                <a:cs typeface="DM Sans"/>
                <a:sym typeface="DM Sans"/>
              </a:rPr>
              <a:t>(key)</a:t>
            </a:r>
            <a:endParaRPr b="1" i="0" sz="3200" u="none" cap="none" strike="noStrike">
              <a:solidFill>
                <a:srgbClr val="FF0000"/>
              </a:solidFill>
              <a:latin typeface="DM Sans"/>
              <a:ea typeface="DM Sans"/>
              <a:cs typeface="DM Sans"/>
              <a:sym typeface="DM Sans"/>
            </a:endParaRPr>
          </a:p>
        </p:txBody>
      </p:sp>
      <p:grpSp>
        <p:nvGrpSpPr>
          <p:cNvPr id="331" name="Google Shape;331;p49"/>
          <p:cNvGrpSpPr/>
          <p:nvPr/>
        </p:nvGrpSpPr>
        <p:grpSpPr>
          <a:xfrm>
            <a:off x="765075" y="2005325"/>
            <a:ext cx="2945000" cy="447000"/>
            <a:chOff x="845600" y="2074950"/>
            <a:chExt cx="2945000" cy="447000"/>
          </a:xfrm>
        </p:grpSpPr>
        <p:sp>
          <p:nvSpPr>
            <p:cNvPr id="332" name="Google Shape;332;p49"/>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33" name="Google Shape;333;p49"/>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strict</a:t>
              </a:r>
              <a:endParaRPr b="1">
                <a:latin typeface="DM Sans"/>
                <a:ea typeface="DM Sans"/>
                <a:cs typeface="DM Sans"/>
                <a:sym typeface="DM Sans"/>
              </a:endParaRPr>
            </a:p>
          </p:txBody>
        </p:sp>
      </p:grpSp>
      <p:sp>
        <p:nvSpPr>
          <p:cNvPr id="334" name="Google Shape;334;p49"/>
          <p:cNvSpPr txBox="1"/>
          <p:nvPr/>
        </p:nvSpPr>
        <p:spPr>
          <a:xfrm>
            <a:off x="765075" y="1425425"/>
            <a:ext cx="428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Find the opposite adjective and match</a:t>
            </a:r>
            <a:endParaRPr b="1" sz="1500">
              <a:solidFill>
                <a:schemeClr val="dk1"/>
              </a:solidFill>
              <a:latin typeface="DM Sans"/>
              <a:ea typeface="DM Sans"/>
              <a:cs typeface="DM Sans"/>
              <a:sym typeface="DM Sans"/>
            </a:endParaRPr>
          </a:p>
        </p:txBody>
      </p:sp>
      <p:grpSp>
        <p:nvGrpSpPr>
          <p:cNvPr id="335" name="Google Shape;335;p49"/>
          <p:cNvGrpSpPr/>
          <p:nvPr/>
        </p:nvGrpSpPr>
        <p:grpSpPr>
          <a:xfrm>
            <a:off x="259235" y="268776"/>
            <a:ext cx="505851" cy="528757"/>
            <a:chOff x="974706" y="2467173"/>
            <a:chExt cx="738900" cy="738900"/>
          </a:xfrm>
        </p:grpSpPr>
        <p:sp>
          <p:nvSpPr>
            <p:cNvPr id="336" name="Google Shape;336;p4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4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8" name="Google Shape;338;p49"/>
          <p:cNvSpPr txBox="1"/>
          <p:nvPr/>
        </p:nvSpPr>
        <p:spPr>
          <a:xfrm>
            <a:off x="977300" y="3176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latin typeface="DM Sans"/>
              <a:ea typeface="DM Sans"/>
              <a:cs typeface="DM Sans"/>
              <a:sym typeface="DM Sans"/>
            </a:endParaRPr>
          </a:p>
        </p:txBody>
      </p:sp>
      <p:grpSp>
        <p:nvGrpSpPr>
          <p:cNvPr id="339" name="Google Shape;339;p49"/>
          <p:cNvGrpSpPr/>
          <p:nvPr/>
        </p:nvGrpSpPr>
        <p:grpSpPr>
          <a:xfrm>
            <a:off x="765075" y="2569288"/>
            <a:ext cx="2945000" cy="447000"/>
            <a:chOff x="845600" y="2074950"/>
            <a:chExt cx="2945000" cy="447000"/>
          </a:xfrm>
        </p:grpSpPr>
        <p:sp>
          <p:nvSpPr>
            <p:cNvPr id="340" name="Google Shape;340;p49"/>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41" name="Google Shape;341;p49"/>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hardworking</a:t>
              </a:r>
              <a:endParaRPr b="1">
                <a:latin typeface="DM Sans"/>
                <a:ea typeface="DM Sans"/>
                <a:cs typeface="DM Sans"/>
                <a:sym typeface="DM Sans"/>
              </a:endParaRPr>
            </a:p>
          </p:txBody>
        </p:sp>
      </p:grpSp>
      <p:grpSp>
        <p:nvGrpSpPr>
          <p:cNvPr id="342" name="Google Shape;342;p49"/>
          <p:cNvGrpSpPr/>
          <p:nvPr/>
        </p:nvGrpSpPr>
        <p:grpSpPr>
          <a:xfrm>
            <a:off x="765075" y="3139113"/>
            <a:ext cx="2945000" cy="447000"/>
            <a:chOff x="845600" y="2074950"/>
            <a:chExt cx="2945000" cy="447000"/>
          </a:xfrm>
        </p:grpSpPr>
        <p:sp>
          <p:nvSpPr>
            <p:cNvPr id="343" name="Google Shape;343;p49"/>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44" name="Google Shape;344;p49"/>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polite</a:t>
              </a:r>
              <a:endParaRPr b="1">
                <a:latin typeface="DM Sans"/>
                <a:ea typeface="DM Sans"/>
                <a:cs typeface="DM Sans"/>
                <a:sym typeface="DM Sans"/>
              </a:endParaRPr>
            </a:p>
          </p:txBody>
        </p:sp>
      </p:grpSp>
      <p:grpSp>
        <p:nvGrpSpPr>
          <p:cNvPr id="345" name="Google Shape;345;p49"/>
          <p:cNvGrpSpPr/>
          <p:nvPr/>
        </p:nvGrpSpPr>
        <p:grpSpPr>
          <a:xfrm>
            <a:off x="841050" y="3708950"/>
            <a:ext cx="2945000" cy="447000"/>
            <a:chOff x="845600" y="2074950"/>
            <a:chExt cx="2945000" cy="447000"/>
          </a:xfrm>
        </p:grpSpPr>
        <p:sp>
          <p:nvSpPr>
            <p:cNvPr id="346" name="Google Shape;346;p49"/>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47" name="Google Shape;347;p49"/>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productive</a:t>
              </a:r>
              <a:endParaRPr b="1">
                <a:latin typeface="DM Sans"/>
                <a:ea typeface="DM Sans"/>
                <a:cs typeface="DM Sans"/>
                <a:sym typeface="DM Sans"/>
              </a:endParaRPr>
            </a:p>
          </p:txBody>
        </p:sp>
      </p:grpSp>
      <p:grpSp>
        <p:nvGrpSpPr>
          <p:cNvPr id="348" name="Google Shape;348;p49"/>
          <p:cNvGrpSpPr/>
          <p:nvPr/>
        </p:nvGrpSpPr>
        <p:grpSpPr>
          <a:xfrm>
            <a:off x="5442525" y="2005325"/>
            <a:ext cx="2945000" cy="447000"/>
            <a:chOff x="845600" y="2074950"/>
            <a:chExt cx="2945000" cy="447000"/>
          </a:xfrm>
        </p:grpSpPr>
        <p:sp>
          <p:nvSpPr>
            <p:cNvPr id="349" name="Google Shape;349;p49"/>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50" name="Google Shape;350;p49"/>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lazy</a:t>
              </a:r>
              <a:endParaRPr b="1">
                <a:latin typeface="DM Sans"/>
                <a:ea typeface="DM Sans"/>
                <a:cs typeface="DM Sans"/>
                <a:sym typeface="DM Sans"/>
              </a:endParaRPr>
            </a:p>
          </p:txBody>
        </p:sp>
      </p:grpSp>
      <p:grpSp>
        <p:nvGrpSpPr>
          <p:cNvPr id="351" name="Google Shape;351;p49"/>
          <p:cNvGrpSpPr/>
          <p:nvPr/>
        </p:nvGrpSpPr>
        <p:grpSpPr>
          <a:xfrm>
            <a:off x="5442525" y="2569288"/>
            <a:ext cx="2945000" cy="447000"/>
            <a:chOff x="845600" y="2074950"/>
            <a:chExt cx="2945000" cy="447000"/>
          </a:xfrm>
        </p:grpSpPr>
        <p:sp>
          <p:nvSpPr>
            <p:cNvPr id="352" name="Google Shape;352;p49"/>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53" name="Google Shape;353;p49"/>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rude</a:t>
              </a:r>
              <a:endParaRPr b="1">
                <a:latin typeface="DM Sans"/>
                <a:ea typeface="DM Sans"/>
                <a:cs typeface="DM Sans"/>
                <a:sym typeface="DM Sans"/>
              </a:endParaRPr>
            </a:p>
          </p:txBody>
        </p:sp>
      </p:grpSp>
      <p:grpSp>
        <p:nvGrpSpPr>
          <p:cNvPr id="354" name="Google Shape;354;p49"/>
          <p:cNvGrpSpPr/>
          <p:nvPr/>
        </p:nvGrpSpPr>
        <p:grpSpPr>
          <a:xfrm>
            <a:off x="5442525" y="3139113"/>
            <a:ext cx="2945000" cy="447000"/>
            <a:chOff x="845600" y="2074950"/>
            <a:chExt cx="2945000" cy="447000"/>
          </a:xfrm>
        </p:grpSpPr>
        <p:sp>
          <p:nvSpPr>
            <p:cNvPr id="355" name="Google Shape;355;p49"/>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56" name="Google Shape;356;p49"/>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slow</a:t>
              </a:r>
              <a:endParaRPr b="1">
                <a:latin typeface="DM Sans"/>
                <a:ea typeface="DM Sans"/>
                <a:cs typeface="DM Sans"/>
                <a:sym typeface="DM Sans"/>
              </a:endParaRPr>
            </a:p>
          </p:txBody>
        </p:sp>
      </p:grpSp>
      <p:grpSp>
        <p:nvGrpSpPr>
          <p:cNvPr id="357" name="Google Shape;357;p49"/>
          <p:cNvGrpSpPr/>
          <p:nvPr/>
        </p:nvGrpSpPr>
        <p:grpSpPr>
          <a:xfrm>
            <a:off x="5518500" y="3708950"/>
            <a:ext cx="2945000" cy="447000"/>
            <a:chOff x="845600" y="2074950"/>
            <a:chExt cx="2945000" cy="447000"/>
          </a:xfrm>
        </p:grpSpPr>
        <p:sp>
          <p:nvSpPr>
            <p:cNvPr id="358" name="Google Shape;358;p49"/>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59" name="Google Shape;359;p49"/>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lenient</a:t>
              </a:r>
              <a:endParaRPr b="1">
                <a:latin typeface="DM Sans"/>
                <a:ea typeface="DM Sans"/>
                <a:cs typeface="DM Sans"/>
                <a:sym typeface="DM Sans"/>
              </a:endParaRPr>
            </a:p>
          </p:txBody>
        </p:sp>
      </p:grpSp>
      <p:cxnSp>
        <p:nvCxnSpPr>
          <p:cNvPr id="360" name="Google Shape;360;p49"/>
          <p:cNvCxnSpPr>
            <a:endCxn id="358" idx="1"/>
          </p:cNvCxnSpPr>
          <p:nvPr/>
        </p:nvCxnSpPr>
        <p:spPr>
          <a:xfrm>
            <a:off x="3710100" y="2241050"/>
            <a:ext cx="1808400" cy="1691400"/>
          </a:xfrm>
          <a:prstGeom prst="straightConnector1">
            <a:avLst/>
          </a:prstGeom>
          <a:noFill/>
          <a:ln cap="flat" cmpd="sng" w="28575">
            <a:solidFill>
              <a:srgbClr val="FF0000"/>
            </a:solidFill>
            <a:prstDash val="solid"/>
            <a:round/>
            <a:headEnd len="med" w="med" type="none"/>
            <a:tailEnd len="med" w="med" type="triangle"/>
          </a:ln>
        </p:spPr>
      </p:cxnSp>
      <p:cxnSp>
        <p:nvCxnSpPr>
          <p:cNvPr id="361" name="Google Shape;361;p49"/>
          <p:cNvCxnSpPr>
            <a:stCxn id="341" idx="3"/>
            <a:endCxn id="350" idx="1"/>
          </p:cNvCxnSpPr>
          <p:nvPr/>
        </p:nvCxnSpPr>
        <p:spPr>
          <a:xfrm flipH="1" rot="10800000">
            <a:off x="3710075" y="2240888"/>
            <a:ext cx="1809600" cy="564000"/>
          </a:xfrm>
          <a:prstGeom prst="straightConnector1">
            <a:avLst/>
          </a:prstGeom>
          <a:noFill/>
          <a:ln cap="flat" cmpd="sng" w="28575">
            <a:solidFill>
              <a:srgbClr val="FF0000"/>
            </a:solidFill>
            <a:prstDash val="solid"/>
            <a:round/>
            <a:headEnd len="med" w="med" type="none"/>
            <a:tailEnd len="med" w="med" type="triangle"/>
          </a:ln>
        </p:spPr>
      </p:cxnSp>
      <p:cxnSp>
        <p:nvCxnSpPr>
          <p:cNvPr id="362" name="Google Shape;362;p49"/>
          <p:cNvCxnSpPr>
            <a:stCxn id="344" idx="3"/>
            <a:endCxn id="353" idx="1"/>
          </p:cNvCxnSpPr>
          <p:nvPr/>
        </p:nvCxnSpPr>
        <p:spPr>
          <a:xfrm flipH="1" rot="10800000">
            <a:off x="3710075" y="2805013"/>
            <a:ext cx="1809600" cy="569700"/>
          </a:xfrm>
          <a:prstGeom prst="straightConnector1">
            <a:avLst/>
          </a:prstGeom>
          <a:noFill/>
          <a:ln cap="flat" cmpd="sng" w="28575">
            <a:solidFill>
              <a:srgbClr val="FF0000"/>
            </a:solidFill>
            <a:prstDash val="solid"/>
            <a:round/>
            <a:headEnd len="med" w="med" type="none"/>
            <a:tailEnd len="med" w="med" type="triangle"/>
          </a:ln>
        </p:spPr>
      </p:cxnSp>
      <p:cxnSp>
        <p:nvCxnSpPr>
          <p:cNvPr id="363" name="Google Shape;363;p49"/>
          <p:cNvCxnSpPr>
            <a:stCxn id="347" idx="3"/>
            <a:endCxn id="356" idx="1"/>
          </p:cNvCxnSpPr>
          <p:nvPr/>
        </p:nvCxnSpPr>
        <p:spPr>
          <a:xfrm flipH="1" rot="10800000">
            <a:off x="3786050" y="3374850"/>
            <a:ext cx="1733400" cy="569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nvSpPr>
        <p:spPr>
          <a:xfrm>
            <a:off x="841050" y="797525"/>
            <a:ext cx="74619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Personality traits: opposites</a:t>
            </a:r>
            <a:endParaRPr b="1" i="0" sz="3200" u="none" cap="none" strike="noStrike">
              <a:solidFill>
                <a:schemeClr val="dk1"/>
              </a:solidFill>
              <a:latin typeface="DM Sans"/>
              <a:ea typeface="DM Sans"/>
              <a:cs typeface="DM Sans"/>
              <a:sym typeface="DM Sans"/>
            </a:endParaRPr>
          </a:p>
        </p:txBody>
      </p:sp>
      <p:grpSp>
        <p:nvGrpSpPr>
          <p:cNvPr id="369" name="Google Shape;369;p50"/>
          <p:cNvGrpSpPr/>
          <p:nvPr/>
        </p:nvGrpSpPr>
        <p:grpSpPr>
          <a:xfrm>
            <a:off x="765075" y="2005325"/>
            <a:ext cx="2945000" cy="447000"/>
            <a:chOff x="845600" y="2074950"/>
            <a:chExt cx="2945000" cy="447000"/>
          </a:xfrm>
        </p:grpSpPr>
        <p:sp>
          <p:nvSpPr>
            <p:cNvPr id="370" name="Google Shape;370;p5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71" name="Google Shape;371;p5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extrovert</a:t>
              </a:r>
              <a:endParaRPr b="1">
                <a:latin typeface="DM Sans"/>
                <a:ea typeface="DM Sans"/>
                <a:cs typeface="DM Sans"/>
                <a:sym typeface="DM Sans"/>
              </a:endParaRPr>
            </a:p>
          </p:txBody>
        </p:sp>
      </p:grpSp>
      <p:sp>
        <p:nvSpPr>
          <p:cNvPr id="372" name="Google Shape;372;p50"/>
          <p:cNvSpPr txBox="1"/>
          <p:nvPr/>
        </p:nvSpPr>
        <p:spPr>
          <a:xfrm>
            <a:off x="765075" y="1425425"/>
            <a:ext cx="428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Find the opposite adjective and match</a:t>
            </a:r>
            <a:endParaRPr b="1" sz="1500">
              <a:solidFill>
                <a:schemeClr val="dk1"/>
              </a:solidFill>
              <a:latin typeface="DM Sans"/>
              <a:ea typeface="DM Sans"/>
              <a:cs typeface="DM Sans"/>
              <a:sym typeface="DM Sans"/>
            </a:endParaRPr>
          </a:p>
        </p:txBody>
      </p:sp>
      <p:grpSp>
        <p:nvGrpSpPr>
          <p:cNvPr id="373" name="Google Shape;373;p50"/>
          <p:cNvGrpSpPr/>
          <p:nvPr/>
        </p:nvGrpSpPr>
        <p:grpSpPr>
          <a:xfrm>
            <a:off x="259235" y="268776"/>
            <a:ext cx="505851" cy="528757"/>
            <a:chOff x="974706" y="2467173"/>
            <a:chExt cx="738900" cy="738900"/>
          </a:xfrm>
        </p:grpSpPr>
        <p:sp>
          <p:nvSpPr>
            <p:cNvPr id="374" name="Google Shape;374;p5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5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76" name="Google Shape;376;p50"/>
          <p:cNvSpPr txBox="1"/>
          <p:nvPr/>
        </p:nvSpPr>
        <p:spPr>
          <a:xfrm>
            <a:off x="977300" y="3176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latin typeface="DM Sans"/>
              <a:ea typeface="DM Sans"/>
              <a:cs typeface="DM Sans"/>
              <a:sym typeface="DM Sans"/>
            </a:endParaRPr>
          </a:p>
        </p:txBody>
      </p:sp>
      <p:grpSp>
        <p:nvGrpSpPr>
          <p:cNvPr id="377" name="Google Shape;377;p50"/>
          <p:cNvGrpSpPr/>
          <p:nvPr/>
        </p:nvGrpSpPr>
        <p:grpSpPr>
          <a:xfrm>
            <a:off x="765075" y="2569288"/>
            <a:ext cx="2945000" cy="447000"/>
            <a:chOff x="845600" y="2074950"/>
            <a:chExt cx="2945000" cy="447000"/>
          </a:xfrm>
        </p:grpSpPr>
        <p:sp>
          <p:nvSpPr>
            <p:cNvPr id="378" name="Google Shape;378;p5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79" name="Google Shape;379;p5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detail-oriented</a:t>
              </a:r>
              <a:endParaRPr b="1">
                <a:latin typeface="DM Sans"/>
                <a:ea typeface="DM Sans"/>
                <a:cs typeface="DM Sans"/>
                <a:sym typeface="DM Sans"/>
              </a:endParaRPr>
            </a:p>
          </p:txBody>
        </p:sp>
      </p:grpSp>
      <p:grpSp>
        <p:nvGrpSpPr>
          <p:cNvPr id="380" name="Google Shape;380;p50"/>
          <p:cNvGrpSpPr/>
          <p:nvPr/>
        </p:nvGrpSpPr>
        <p:grpSpPr>
          <a:xfrm>
            <a:off x="765075" y="3139113"/>
            <a:ext cx="2945000" cy="447000"/>
            <a:chOff x="845600" y="2074950"/>
            <a:chExt cx="2945000" cy="447000"/>
          </a:xfrm>
        </p:grpSpPr>
        <p:sp>
          <p:nvSpPr>
            <p:cNvPr id="381" name="Google Shape;381;p5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82" name="Google Shape;382;p5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punctual</a:t>
              </a:r>
              <a:endParaRPr b="1">
                <a:latin typeface="DM Sans"/>
                <a:ea typeface="DM Sans"/>
                <a:cs typeface="DM Sans"/>
                <a:sym typeface="DM Sans"/>
              </a:endParaRPr>
            </a:p>
          </p:txBody>
        </p:sp>
      </p:grpSp>
      <p:grpSp>
        <p:nvGrpSpPr>
          <p:cNvPr id="383" name="Google Shape;383;p50"/>
          <p:cNvGrpSpPr/>
          <p:nvPr/>
        </p:nvGrpSpPr>
        <p:grpSpPr>
          <a:xfrm>
            <a:off x="765075" y="3708950"/>
            <a:ext cx="2945000" cy="447000"/>
            <a:chOff x="845600" y="2074950"/>
            <a:chExt cx="2945000" cy="447000"/>
          </a:xfrm>
        </p:grpSpPr>
        <p:sp>
          <p:nvSpPr>
            <p:cNvPr id="384" name="Google Shape;384;p5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85" name="Google Shape;385;p5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Analytical</a:t>
              </a:r>
              <a:endParaRPr b="1">
                <a:latin typeface="DM Sans"/>
                <a:ea typeface="DM Sans"/>
                <a:cs typeface="DM Sans"/>
                <a:sym typeface="DM Sans"/>
              </a:endParaRPr>
            </a:p>
          </p:txBody>
        </p:sp>
      </p:grpSp>
      <p:grpSp>
        <p:nvGrpSpPr>
          <p:cNvPr id="386" name="Google Shape;386;p50"/>
          <p:cNvGrpSpPr/>
          <p:nvPr/>
        </p:nvGrpSpPr>
        <p:grpSpPr>
          <a:xfrm>
            <a:off x="5442525" y="2005325"/>
            <a:ext cx="2945000" cy="447000"/>
            <a:chOff x="845600" y="2074950"/>
            <a:chExt cx="2945000" cy="447000"/>
          </a:xfrm>
        </p:grpSpPr>
        <p:sp>
          <p:nvSpPr>
            <p:cNvPr id="387" name="Google Shape;387;p50"/>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88" name="Google Shape;388;p50"/>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unpunctual</a:t>
              </a:r>
              <a:endParaRPr b="1">
                <a:latin typeface="DM Sans"/>
                <a:ea typeface="DM Sans"/>
                <a:cs typeface="DM Sans"/>
                <a:sym typeface="DM Sans"/>
              </a:endParaRPr>
            </a:p>
          </p:txBody>
        </p:sp>
      </p:grpSp>
      <p:grpSp>
        <p:nvGrpSpPr>
          <p:cNvPr id="389" name="Google Shape;389;p50"/>
          <p:cNvGrpSpPr/>
          <p:nvPr/>
        </p:nvGrpSpPr>
        <p:grpSpPr>
          <a:xfrm>
            <a:off x="5442525" y="2569288"/>
            <a:ext cx="2945000" cy="447000"/>
            <a:chOff x="845600" y="2074950"/>
            <a:chExt cx="2945000" cy="447000"/>
          </a:xfrm>
        </p:grpSpPr>
        <p:sp>
          <p:nvSpPr>
            <p:cNvPr id="390" name="Google Shape;390;p50"/>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91" name="Google Shape;391;p50"/>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impulsive</a:t>
              </a:r>
              <a:endParaRPr b="1">
                <a:latin typeface="DM Sans"/>
                <a:ea typeface="DM Sans"/>
                <a:cs typeface="DM Sans"/>
                <a:sym typeface="DM Sans"/>
              </a:endParaRPr>
            </a:p>
          </p:txBody>
        </p:sp>
      </p:grpSp>
      <p:grpSp>
        <p:nvGrpSpPr>
          <p:cNvPr id="392" name="Google Shape;392;p50"/>
          <p:cNvGrpSpPr/>
          <p:nvPr/>
        </p:nvGrpSpPr>
        <p:grpSpPr>
          <a:xfrm>
            <a:off x="5442525" y="3139113"/>
            <a:ext cx="2945000" cy="447000"/>
            <a:chOff x="845600" y="2074950"/>
            <a:chExt cx="2945000" cy="447000"/>
          </a:xfrm>
        </p:grpSpPr>
        <p:sp>
          <p:nvSpPr>
            <p:cNvPr id="393" name="Google Shape;393;p50"/>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94" name="Google Shape;394;p50"/>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introvert</a:t>
              </a:r>
              <a:endParaRPr b="1">
                <a:latin typeface="DM Sans"/>
                <a:ea typeface="DM Sans"/>
                <a:cs typeface="DM Sans"/>
                <a:sym typeface="DM Sans"/>
              </a:endParaRPr>
            </a:p>
          </p:txBody>
        </p:sp>
      </p:grpSp>
      <p:grpSp>
        <p:nvGrpSpPr>
          <p:cNvPr id="395" name="Google Shape;395;p50"/>
          <p:cNvGrpSpPr/>
          <p:nvPr/>
        </p:nvGrpSpPr>
        <p:grpSpPr>
          <a:xfrm>
            <a:off x="5442525" y="3708950"/>
            <a:ext cx="2945000" cy="447000"/>
            <a:chOff x="845600" y="2074950"/>
            <a:chExt cx="2945000" cy="447000"/>
          </a:xfrm>
        </p:grpSpPr>
        <p:sp>
          <p:nvSpPr>
            <p:cNvPr id="396" name="Google Shape;396;p50"/>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97" name="Google Shape;397;p50"/>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careless</a:t>
              </a:r>
              <a:endParaRPr b="1">
                <a:latin typeface="DM Sans"/>
                <a:ea typeface="DM Sans"/>
                <a:cs typeface="DM Sans"/>
                <a:sym typeface="DM Sans"/>
              </a:endParaRPr>
            </a:p>
          </p:txBody>
        </p:sp>
      </p:grpSp>
      <p:sp>
        <p:nvSpPr>
          <p:cNvPr id="398" name="Google Shape;398;p50"/>
          <p:cNvSpPr txBox="1"/>
          <p:nvPr/>
        </p:nvSpPr>
        <p:spPr>
          <a:xfrm>
            <a:off x="765075" y="4278763"/>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5 minutes</a:t>
            </a:r>
            <a:endParaRPr b="1" sz="2000">
              <a:solidFill>
                <a:srgbClr val="999999"/>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1"/>
          <p:cNvSpPr txBox="1"/>
          <p:nvPr/>
        </p:nvSpPr>
        <p:spPr>
          <a:xfrm>
            <a:off x="841050" y="797525"/>
            <a:ext cx="74619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Personality traits: opposites</a:t>
            </a:r>
            <a:endParaRPr b="1" i="0" sz="3200" u="none" cap="none" strike="noStrike">
              <a:solidFill>
                <a:schemeClr val="dk1"/>
              </a:solidFill>
              <a:latin typeface="DM Sans"/>
              <a:ea typeface="DM Sans"/>
              <a:cs typeface="DM Sans"/>
              <a:sym typeface="DM Sans"/>
            </a:endParaRPr>
          </a:p>
        </p:txBody>
      </p:sp>
      <p:grpSp>
        <p:nvGrpSpPr>
          <p:cNvPr id="404" name="Google Shape;404;p51"/>
          <p:cNvGrpSpPr/>
          <p:nvPr/>
        </p:nvGrpSpPr>
        <p:grpSpPr>
          <a:xfrm>
            <a:off x="765075" y="2005325"/>
            <a:ext cx="2945000" cy="447000"/>
            <a:chOff x="845600" y="2074950"/>
            <a:chExt cx="2945000" cy="447000"/>
          </a:xfrm>
        </p:grpSpPr>
        <p:sp>
          <p:nvSpPr>
            <p:cNvPr id="405" name="Google Shape;405;p51"/>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06" name="Google Shape;406;p51"/>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extrovert</a:t>
              </a:r>
              <a:endParaRPr b="1">
                <a:latin typeface="DM Sans"/>
                <a:ea typeface="DM Sans"/>
                <a:cs typeface="DM Sans"/>
                <a:sym typeface="DM Sans"/>
              </a:endParaRPr>
            </a:p>
          </p:txBody>
        </p:sp>
      </p:grpSp>
      <p:sp>
        <p:nvSpPr>
          <p:cNvPr id="407" name="Google Shape;407;p51"/>
          <p:cNvSpPr txBox="1"/>
          <p:nvPr/>
        </p:nvSpPr>
        <p:spPr>
          <a:xfrm>
            <a:off x="765075" y="1425425"/>
            <a:ext cx="428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500">
                <a:solidFill>
                  <a:schemeClr val="dk1"/>
                </a:solidFill>
                <a:latin typeface="DM Sans"/>
                <a:ea typeface="DM Sans"/>
                <a:cs typeface="DM Sans"/>
                <a:sym typeface="DM Sans"/>
              </a:rPr>
              <a:t>Find the opposite adjective and match</a:t>
            </a:r>
            <a:endParaRPr b="1" sz="1500">
              <a:solidFill>
                <a:schemeClr val="dk1"/>
              </a:solidFill>
              <a:latin typeface="DM Sans"/>
              <a:ea typeface="DM Sans"/>
              <a:cs typeface="DM Sans"/>
              <a:sym typeface="DM Sans"/>
            </a:endParaRPr>
          </a:p>
        </p:txBody>
      </p:sp>
      <p:grpSp>
        <p:nvGrpSpPr>
          <p:cNvPr id="408" name="Google Shape;408;p51"/>
          <p:cNvGrpSpPr/>
          <p:nvPr/>
        </p:nvGrpSpPr>
        <p:grpSpPr>
          <a:xfrm>
            <a:off x="259235" y="268776"/>
            <a:ext cx="505851" cy="528757"/>
            <a:chOff x="974706" y="2467173"/>
            <a:chExt cx="738900" cy="738900"/>
          </a:xfrm>
        </p:grpSpPr>
        <p:sp>
          <p:nvSpPr>
            <p:cNvPr id="409" name="Google Shape;409;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1" name="Google Shape;411;p51"/>
          <p:cNvSpPr txBox="1"/>
          <p:nvPr/>
        </p:nvSpPr>
        <p:spPr>
          <a:xfrm>
            <a:off x="977300" y="3176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latin typeface="DM Sans"/>
              <a:ea typeface="DM Sans"/>
              <a:cs typeface="DM Sans"/>
              <a:sym typeface="DM Sans"/>
            </a:endParaRPr>
          </a:p>
        </p:txBody>
      </p:sp>
      <p:grpSp>
        <p:nvGrpSpPr>
          <p:cNvPr id="412" name="Google Shape;412;p51"/>
          <p:cNvGrpSpPr/>
          <p:nvPr/>
        </p:nvGrpSpPr>
        <p:grpSpPr>
          <a:xfrm>
            <a:off x="765075" y="2569288"/>
            <a:ext cx="2945000" cy="447000"/>
            <a:chOff x="845600" y="2074950"/>
            <a:chExt cx="2945000" cy="447000"/>
          </a:xfrm>
        </p:grpSpPr>
        <p:sp>
          <p:nvSpPr>
            <p:cNvPr id="413" name="Google Shape;413;p51"/>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14" name="Google Shape;414;p51"/>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detail-oriented</a:t>
              </a:r>
              <a:endParaRPr b="1">
                <a:latin typeface="DM Sans"/>
                <a:ea typeface="DM Sans"/>
                <a:cs typeface="DM Sans"/>
                <a:sym typeface="DM Sans"/>
              </a:endParaRPr>
            </a:p>
          </p:txBody>
        </p:sp>
      </p:grpSp>
      <p:grpSp>
        <p:nvGrpSpPr>
          <p:cNvPr id="415" name="Google Shape;415;p51"/>
          <p:cNvGrpSpPr/>
          <p:nvPr/>
        </p:nvGrpSpPr>
        <p:grpSpPr>
          <a:xfrm>
            <a:off x="765075" y="3139113"/>
            <a:ext cx="2945000" cy="447000"/>
            <a:chOff x="845600" y="2074950"/>
            <a:chExt cx="2945000" cy="447000"/>
          </a:xfrm>
        </p:grpSpPr>
        <p:sp>
          <p:nvSpPr>
            <p:cNvPr id="416" name="Google Shape;416;p51"/>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17" name="Google Shape;417;p51"/>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punctual</a:t>
              </a:r>
              <a:endParaRPr b="1">
                <a:latin typeface="DM Sans"/>
                <a:ea typeface="DM Sans"/>
                <a:cs typeface="DM Sans"/>
                <a:sym typeface="DM Sans"/>
              </a:endParaRPr>
            </a:p>
          </p:txBody>
        </p:sp>
      </p:grpSp>
      <p:grpSp>
        <p:nvGrpSpPr>
          <p:cNvPr id="418" name="Google Shape;418;p51"/>
          <p:cNvGrpSpPr/>
          <p:nvPr/>
        </p:nvGrpSpPr>
        <p:grpSpPr>
          <a:xfrm>
            <a:off x="841050" y="3708950"/>
            <a:ext cx="2945000" cy="447000"/>
            <a:chOff x="845600" y="2074950"/>
            <a:chExt cx="2945000" cy="447000"/>
          </a:xfrm>
        </p:grpSpPr>
        <p:sp>
          <p:nvSpPr>
            <p:cNvPr id="419" name="Google Shape;419;p51"/>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20" name="Google Shape;420;p51"/>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Analytical</a:t>
              </a:r>
              <a:endParaRPr b="1">
                <a:latin typeface="DM Sans"/>
                <a:ea typeface="DM Sans"/>
                <a:cs typeface="DM Sans"/>
                <a:sym typeface="DM Sans"/>
              </a:endParaRPr>
            </a:p>
          </p:txBody>
        </p:sp>
      </p:grpSp>
      <p:grpSp>
        <p:nvGrpSpPr>
          <p:cNvPr id="421" name="Google Shape;421;p51"/>
          <p:cNvGrpSpPr/>
          <p:nvPr/>
        </p:nvGrpSpPr>
        <p:grpSpPr>
          <a:xfrm>
            <a:off x="5442525" y="2005325"/>
            <a:ext cx="2945000" cy="447000"/>
            <a:chOff x="845600" y="2074950"/>
            <a:chExt cx="2945000" cy="447000"/>
          </a:xfrm>
        </p:grpSpPr>
        <p:sp>
          <p:nvSpPr>
            <p:cNvPr id="422" name="Google Shape;422;p51"/>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23" name="Google Shape;423;p51"/>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unpunctual</a:t>
              </a:r>
              <a:endParaRPr b="1">
                <a:latin typeface="DM Sans"/>
                <a:ea typeface="DM Sans"/>
                <a:cs typeface="DM Sans"/>
                <a:sym typeface="DM Sans"/>
              </a:endParaRPr>
            </a:p>
          </p:txBody>
        </p:sp>
      </p:grpSp>
      <p:grpSp>
        <p:nvGrpSpPr>
          <p:cNvPr id="424" name="Google Shape;424;p51"/>
          <p:cNvGrpSpPr/>
          <p:nvPr/>
        </p:nvGrpSpPr>
        <p:grpSpPr>
          <a:xfrm>
            <a:off x="5442525" y="2569288"/>
            <a:ext cx="2945000" cy="447000"/>
            <a:chOff x="845600" y="2074950"/>
            <a:chExt cx="2945000" cy="447000"/>
          </a:xfrm>
        </p:grpSpPr>
        <p:sp>
          <p:nvSpPr>
            <p:cNvPr id="425" name="Google Shape;425;p51"/>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26" name="Google Shape;426;p51"/>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impulsive</a:t>
              </a:r>
              <a:endParaRPr b="1">
                <a:latin typeface="DM Sans"/>
                <a:ea typeface="DM Sans"/>
                <a:cs typeface="DM Sans"/>
                <a:sym typeface="DM Sans"/>
              </a:endParaRPr>
            </a:p>
          </p:txBody>
        </p:sp>
      </p:grpSp>
      <p:grpSp>
        <p:nvGrpSpPr>
          <p:cNvPr id="427" name="Google Shape;427;p51"/>
          <p:cNvGrpSpPr/>
          <p:nvPr/>
        </p:nvGrpSpPr>
        <p:grpSpPr>
          <a:xfrm>
            <a:off x="5442525" y="3139113"/>
            <a:ext cx="2945000" cy="447000"/>
            <a:chOff x="845600" y="2074950"/>
            <a:chExt cx="2945000" cy="447000"/>
          </a:xfrm>
        </p:grpSpPr>
        <p:sp>
          <p:nvSpPr>
            <p:cNvPr id="428" name="Google Shape;428;p51"/>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29" name="Google Shape;429;p51"/>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introvert</a:t>
              </a:r>
              <a:endParaRPr b="1">
                <a:latin typeface="DM Sans"/>
                <a:ea typeface="DM Sans"/>
                <a:cs typeface="DM Sans"/>
                <a:sym typeface="DM Sans"/>
              </a:endParaRPr>
            </a:p>
          </p:txBody>
        </p:sp>
      </p:grpSp>
      <p:grpSp>
        <p:nvGrpSpPr>
          <p:cNvPr id="430" name="Google Shape;430;p51"/>
          <p:cNvGrpSpPr/>
          <p:nvPr/>
        </p:nvGrpSpPr>
        <p:grpSpPr>
          <a:xfrm>
            <a:off x="5518500" y="3708950"/>
            <a:ext cx="2945000" cy="447000"/>
            <a:chOff x="845600" y="2074950"/>
            <a:chExt cx="2945000" cy="447000"/>
          </a:xfrm>
        </p:grpSpPr>
        <p:sp>
          <p:nvSpPr>
            <p:cNvPr id="431" name="Google Shape;431;p51"/>
            <p:cNvSpPr/>
            <p:nvPr/>
          </p:nvSpPr>
          <p:spPr>
            <a:xfrm>
              <a:off x="845600" y="2074950"/>
              <a:ext cx="2925600" cy="447000"/>
            </a:xfrm>
            <a:prstGeom prst="roundRect">
              <a:avLst>
                <a:gd fmla="val 16667" name="adj"/>
              </a:avLst>
            </a:prstGeom>
            <a:solidFill>
              <a:srgbClr val="D9D9D9"/>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432" name="Google Shape;432;p51"/>
            <p:cNvSpPr txBox="1"/>
            <p:nvPr/>
          </p:nvSpPr>
          <p:spPr>
            <a:xfrm>
              <a:off x="922600" y="2110450"/>
              <a:ext cx="2868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careless</a:t>
              </a:r>
              <a:endParaRPr b="1">
                <a:latin typeface="DM Sans"/>
                <a:ea typeface="DM Sans"/>
                <a:cs typeface="DM Sans"/>
                <a:sym typeface="DM Sans"/>
              </a:endParaRPr>
            </a:p>
          </p:txBody>
        </p:sp>
      </p:grpSp>
      <p:cxnSp>
        <p:nvCxnSpPr>
          <p:cNvPr id="433" name="Google Shape;433;p51"/>
          <p:cNvCxnSpPr>
            <a:stCxn id="406" idx="3"/>
            <a:endCxn id="428" idx="1"/>
          </p:cNvCxnSpPr>
          <p:nvPr/>
        </p:nvCxnSpPr>
        <p:spPr>
          <a:xfrm>
            <a:off x="3710075" y="2240925"/>
            <a:ext cx="1732500" cy="1121700"/>
          </a:xfrm>
          <a:prstGeom prst="straightConnector1">
            <a:avLst/>
          </a:prstGeom>
          <a:noFill/>
          <a:ln cap="flat" cmpd="sng" w="28575">
            <a:solidFill>
              <a:srgbClr val="FF0000"/>
            </a:solidFill>
            <a:prstDash val="solid"/>
            <a:round/>
            <a:headEnd len="med" w="med" type="none"/>
            <a:tailEnd len="med" w="med" type="triangle"/>
          </a:ln>
        </p:spPr>
      </p:cxnSp>
      <p:cxnSp>
        <p:nvCxnSpPr>
          <p:cNvPr id="434" name="Google Shape;434;p51"/>
          <p:cNvCxnSpPr>
            <a:stCxn id="414" idx="3"/>
            <a:endCxn id="432" idx="1"/>
          </p:cNvCxnSpPr>
          <p:nvPr/>
        </p:nvCxnSpPr>
        <p:spPr>
          <a:xfrm>
            <a:off x="3710075" y="2804888"/>
            <a:ext cx="1885500" cy="1139700"/>
          </a:xfrm>
          <a:prstGeom prst="straightConnector1">
            <a:avLst/>
          </a:prstGeom>
          <a:noFill/>
          <a:ln cap="flat" cmpd="sng" w="28575">
            <a:solidFill>
              <a:srgbClr val="FF0000"/>
            </a:solidFill>
            <a:prstDash val="solid"/>
            <a:round/>
            <a:headEnd len="med" w="med" type="none"/>
            <a:tailEnd len="med" w="med" type="triangle"/>
          </a:ln>
        </p:spPr>
      </p:cxnSp>
      <p:cxnSp>
        <p:nvCxnSpPr>
          <p:cNvPr id="435" name="Google Shape;435;p51"/>
          <p:cNvCxnSpPr>
            <a:stCxn id="417" idx="3"/>
            <a:endCxn id="422" idx="1"/>
          </p:cNvCxnSpPr>
          <p:nvPr/>
        </p:nvCxnSpPr>
        <p:spPr>
          <a:xfrm flipH="1" rot="10800000">
            <a:off x="3710075" y="2228713"/>
            <a:ext cx="1732500" cy="1146000"/>
          </a:xfrm>
          <a:prstGeom prst="straightConnector1">
            <a:avLst/>
          </a:prstGeom>
          <a:noFill/>
          <a:ln cap="flat" cmpd="sng" w="28575">
            <a:solidFill>
              <a:srgbClr val="FF0000"/>
            </a:solidFill>
            <a:prstDash val="solid"/>
            <a:round/>
            <a:headEnd len="med" w="med" type="none"/>
            <a:tailEnd len="med" w="med" type="triangle"/>
          </a:ln>
        </p:spPr>
      </p:cxnSp>
      <p:cxnSp>
        <p:nvCxnSpPr>
          <p:cNvPr id="436" name="Google Shape;436;p51"/>
          <p:cNvCxnSpPr>
            <a:stCxn id="420" idx="3"/>
            <a:endCxn id="425" idx="1"/>
          </p:cNvCxnSpPr>
          <p:nvPr/>
        </p:nvCxnSpPr>
        <p:spPr>
          <a:xfrm flipH="1" rot="10800000">
            <a:off x="3786050" y="2792850"/>
            <a:ext cx="1656600" cy="1151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52"/>
          <p:cNvGrpSpPr/>
          <p:nvPr/>
        </p:nvGrpSpPr>
        <p:grpSpPr>
          <a:xfrm>
            <a:off x="4202551" y="994261"/>
            <a:ext cx="738900" cy="738974"/>
            <a:chOff x="974706" y="2467173"/>
            <a:chExt cx="738900" cy="738900"/>
          </a:xfrm>
        </p:grpSpPr>
        <p:sp>
          <p:nvSpPr>
            <p:cNvPr id="442" name="Google Shape;442;p5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44" name="Google Shape;444;p52"/>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Breakout rooms activity</a:t>
            </a:r>
            <a:endParaRPr b="1" sz="4000">
              <a:solidFill>
                <a:schemeClr val="dk1"/>
              </a:solidFill>
              <a:highlight>
                <a:srgbClr val="EAFF6A"/>
              </a:highlight>
              <a:latin typeface="DM Sans"/>
              <a:ea typeface="DM Sans"/>
              <a:cs typeface="DM Sans"/>
              <a:sym typeface="DM Sans"/>
            </a:endParaRPr>
          </a:p>
        </p:txBody>
      </p:sp>
      <p:sp>
        <p:nvSpPr>
          <p:cNvPr id="445" name="Google Shape;445;p52"/>
          <p:cNvSpPr txBox="1"/>
          <p:nvPr/>
        </p:nvSpPr>
        <p:spPr>
          <a:xfrm>
            <a:off x="987300" y="3612313"/>
            <a:ext cx="71694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rgbClr val="999999"/>
                </a:solidFill>
                <a:latin typeface="DM Sans"/>
                <a:ea typeface="DM Sans"/>
                <a:cs typeface="DM Sans"/>
                <a:sym typeface="DM Sans"/>
              </a:rPr>
              <a:t>Estimated time: </a:t>
            </a:r>
            <a:r>
              <a:rPr b="1" lang="es" sz="1350">
                <a:solidFill>
                  <a:srgbClr val="999999"/>
                </a:solidFill>
                <a:latin typeface="DM Sans"/>
                <a:ea typeface="DM Sans"/>
                <a:cs typeface="DM Sans"/>
                <a:sym typeface="DM Sans"/>
              </a:rPr>
              <a:t>20 minutes</a:t>
            </a:r>
            <a:endParaRPr b="1" sz="1350">
              <a:solidFill>
                <a:srgbClr val="999999"/>
              </a:solidFill>
              <a:latin typeface="DM Sans"/>
              <a:ea typeface="DM Sans"/>
              <a:cs typeface="DM Sans"/>
              <a:sym typeface="DM Sans"/>
            </a:endParaRPr>
          </a:p>
        </p:txBody>
      </p:sp>
      <p:sp>
        <p:nvSpPr>
          <p:cNvPr id="446" name="Google Shape;446;p52"/>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Let’s match some people’s descriptions of their work styles to work-related personality traits</a:t>
            </a:r>
            <a:endParaRPr sz="2000">
              <a:solidFill>
                <a:schemeClr val="dk2"/>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Breakout rooms activity</a:t>
            </a:r>
            <a:endParaRPr b="1" sz="3500">
              <a:solidFill>
                <a:srgbClr val="EAFF6A"/>
              </a:solidFill>
              <a:latin typeface="DM Sans"/>
              <a:ea typeface="DM Sans"/>
              <a:cs typeface="DM Sans"/>
              <a:sym typeface="DM Sans"/>
            </a:endParaRPr>
          </a:p>
        </p:txBody>
      </p:sp>
      <p:sp>
        <p:nvSpPr>
          <p:cNvPr id="452" name="Google Shape;452;p53"/>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Workers and personality traits</a:t>
            </a:r>
            <a:endParaRPr sz="2500">
              <a:solidFill>
                <a:srgbClr val="DEFC52"/>
              </a:solidFill>
              <a:latin typeface="Helvetica Neue Light"/>
              <a:ea typeface="Helvetica Neue Light"/>
              <a:cs typeface="Helvetica Neue Light"/>
              <a:sym typeface="Helvetica Neue Light"/>
            </a:endParaRPr>
          </a:p>
        </p:txBody>
      </p:sp>
      <p:sp>
        <p:nvSpPr>
          <p:cNvPr id="453" name="Google Shape;453;p53"/>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Estimated time: </a:t>
            </a:r>
            <a:r>
              <a:rPr b="1" lang="es" sz="2000">
                <a:solidFill>
                  <a:schemeClr val="lt1"/>
                </a:solidFill>
                <a:latin typeface="DM Sans"/>
                <a:ea typeface="DM Sans"/>
                <a:cs typeface="DM Sans"/>
                <a:sym typeface="DM Sans"/>
              </a:rPr>
              <a:t>20 minutes</a:t>
            </a:r>
            <a:endParaRPr b="1" sz="2000">
              <a:solidFill>
                <a:schemeClr val="lt1"/>
              </a:solidFill>
              <a:latin typeface="DM Sans"/>
              <a:ea typeface="DM Sans"/>
              <a:cs typeface="DM Sans"/>
              <a:sym typeface="DM Sans"/>
            </a:endParaRPr>
          </a:p>
        </p:txBody>
      </p:sp>
      <p:grpSp>
        <p:nvGrpSpPr>
          <p:cNvPr id="454" name="Google Shape;454;p53"/>
          <p:cNvGrpSpPr/>
          <p:nvPr/>
        </p:nvGrpSpPr>
        <p:grpSpPr>
          <a:xfrm>
            <a:off x="473351" y="619523"/>
            <a:ext cx="738900" cy="738900"/>
            <a:chOff x="473351" y="619523"/>
            <a:chExt cx="738900" cy="738900"/>
          </a:xfrm>
        </p:grpSpPr>
        <p:sp>
          <p:nvSpPr>
            <p:cNvPr id="455" name="Google Shape;455;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5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57" name="Google Shape;457;p53"/>
          <p:cNvSpPr txBox="1"/>
          <p:nvPr/>
        </p:nvSpPr>
        <p:spPr>
          <a:xfrm>
            <a:off x="473350" y="2195500"/>
            <a:ext cx="716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B7B7B7"/>
                </a:solidFill>
                <a:latin typeface="DM Sans"/>
                <a:ea typeface="DM Sans"/>
                <a:cs typeface="DM Sans"/>
                <a:sym typeface="DM Sans"/>
              </a:rPr>
              <a:t>You will read descriptions of some workers’ personalities. Decide which traits describe them best and report your discussion to the whole class</a:t>
            </a:r>
            <a:endParaRPr b="1" sz="1500">
              <a:solidFill>
                <a:srgbClr val="B7B7B7"/>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54"/>
          <p:cNvPicPr preferRelativeResize="0"/>
          <p:nvPr/>
        </p:nvPicPr>
        <p:blipFill rotWithShape="1">
          <a:blip r:embed="rId3">
            <a:alphaModFix/>
          </a:blip>
          <a:srcRect b="0" l="26341" r="26341" t="0"/>
          <a:stretch/>
        </p:blipFill>
        <p:spPr>
          <a:xfrm>
            <a:off x="504875" y="468275"/>
            <a:ext cx="2923971" cy="4118751"/>
          </a:xfrm>
          <a:prstGeom prst="rect">
            <a:avLst/>
          </a:prstGeom>
          <a:noFill/>
          <a:ln>
            <a:noFill/>
          </a:ln>
        </p:spPr>
      </p:pic>
      <p:sp>
        <p:nvSpPr>
          <p:cNvPr id="464" name="Google Shape;464;p54"/>
          <p:cNvSpPr txBox="1"/>
          <p:nvPr/>
        </p:nvSpPr>
        <p:spPr>
          <a:xfrm>
            <a:off x="3649500" y="184918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John is always methodical and meticulous in his work. He pays great attention to every detail and ensures accuracy in all his tasks.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Positive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hardworking</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detail-oriented.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Negative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lenient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slow</a:t>
            </a:r>
            <a:endParaRPr sz="1350">
              <a:latin typeface="DM Sans"/>
              <a:ea typeface="DM Sans"/>
              <a:cs typeface="DM Sans"/>
              <a:sym typeface="DM Sans"/>
            </a:endParaRPr>
          </a:p>
        </p:txBody>
      </p:sp>
      <p:sp>
        <p:nvSpPr>
          <p:cNvPr id="465" name="Google Shape;465;p54"/>
          <p:cNvSpPr txBox="1"/>
          <p:nvPr/>
        </p:nvSpPr>
        <p:spPr>
          <a:xfrm>
            <a:off x="3649500" y="629175"/>
            <a:ext cx="498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DM Sans"/>
                <a:ea typeface="DM Sans"/>
                <a:cs typeface="DM Sans"/>
                <a:sym typeface="DM Sans"/>
              </a:rPr>
              <a:t>Choose the correct option. There are positive and negative personality traits. Be ready to report to the whole class.</a:t>
            </a:r>
            <a:endParaRPr sz="2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rotWithShape="1">
          <a:blip r:embed="rId3">
            <a:alphaModFix/>
          </a:blip>
          <a:srcRect b="0" l="26341" r="26341" t="0"/>
          <a:stretch/>
        </p:blipFill>
        <p:spPr>
          <a:xfrm>
            <a:off x="504875" y="468275"/>
            <a:ext cx="2923971" cy="4118751"/>
          </a:xfrm>
          <a:prstGeom prst="rect">
            <a:avLst/>
          </a:prstGeom>
          <a:noFill/>
          <a:ln>
            <a:noFill/>
          </a:ln>
        </p:spPr>
      </p:pic>
      <p:sp>
        <p:nvSpPr>
          <p:cNvPr id="472" name="Google Shape;472;p55"/>
          <p:cNvSpPr txBox="1"/>
          <p:nvPr/>
        </p:nvSpPr>
        <p:spPr>
          <a:xfrm>
            <a:off x="3649500" y="1849183"/>
            <a:ext cx="49872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Emma is highly reliable and dedicated to her work. She consistently puts in extra effort and goes above and beyond to meet deadlines. She knows all her coworkers very well, but sometimes it’s hard for her to be flexible under certain circumstances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Positive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hardworking</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analytical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Negative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extrovert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strict</a:t>
            </a:r>
            <a:endParaRPr sz="1350">
              <a:latin typeface="DM Sans"/>
              <a:ea typeface="DM Sans"/>
              <a:cs typeface="DM Sans"/>
              <a:sym typeface="DM Sans"/>
            </a:endParaRPr>
          </a:p>
        </p:txBody>
      </p:sp>
      <p:sp>
        <p:nvSpPr>
          <p:cNvPr id="473" name="Google Shape;473;p55"/>
          <p:cNvSpPr txBox="1"/>
          <p:nvPr/>
        </p:nvSpPr>
        <p:spPr>
          <a:xfrm>
            <a:off x="3649500" y="629175"/>
            <a:ext cx="498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DM Sans"/>
                <a:ea typeface="DM Sans"/>
                <a:cs typeface="DM Sans"/>
                <a:sym typeface="DM Sans"/>
              </a:rPr>
              <a:t>Choose the correct option. There are positive and negative personality traits. Be ready to report to the whole class.</a:t>
            </a:r>
            <a:endParaRPr sz="2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56"/>
          <p:cNvPicPr preferRelativeResize="0"/>
          <p:nvPr/>
        </p:nvPicPr>
        <p:blipFill rotWithShape="1">
          <a:blip r:embed="rId3">
            <a:alphaModFix/>
          </a:blip>
          <a:srcRect b="0" l="52682" r="0" t="0"/>
          <a:stretch/>
        </p:blipFill>
        <p:spPr>
          <a:xfrm>
            <a:off x="504875" y="468275"/>
            <a:ext cx="2923971" cy="4118751"/>
          </a:xfrm>
          <a:prstGeom prst="rect">
            <a:avLst/>
          </a:prstGeom>
          <a:noFill/>
          <a:ln>
            <a:noFill/>
          </a:ln>
        </p:spPr>
      </p:pic>
      <p:sp>
        <p:nvSpPr>
          <p:cNvPr id="480" name="Google Shape;480;p56"/>
          <p:cNvSpPr txBox="1"/>
          <p:nvPr/>
        </p:nvSpPr>
        <p:spPr>
          <a:xfrm>
            <a:off x="3649500" y="1849183"/>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Lucía prefers home office, she works better in silence and relaxed at home. During meetings, she doesn’t speak a lot, and prefers to follow instructions. The always considers different factors and possibilities before making a decision.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Positive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detail-oriented</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analytical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Negative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introvert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lenient</a:t>
            </a:r>
            <a:endParaRPr sz="1350">
              <a:latin typeface="DM Sans"/>
              <a:ea typeface="DM Sans"/>
              <a:cs typeface="DM Sans"/>
              <a:sym typeface="DM Sans"/>
            </a:endParaRPr>
          </a:p>
        </p:txBody>
      </p:sp>
      <p:sp>
        <p:nvSpPr>
          <p:cNvPr id="481" name="Google Shape;481;p56"/>
          <p:cNvSpPr txBox="1"/>
          <p:nvPr/>
        </p:nvSpPr>
        <p:spPr>
          <a:xfrm>
            <a:off x="3649500" y="629175"/>
            <a:ext cx="498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DM Sans"/>
                <a:ea typeface="DM Sans"/>
                <a:cs typeface="DM Sans"/>
                <a:sym typeface="DM Sans"/>
              </a:rPr>
              <a:t>Choose the correct option. There are positive and negative personality traits. Be ready to report to the whole class.</a:t>
            </a:r>
            <a:endParaRPr sz="2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0"/>
          <p:cNvSpPr txBox="1"/>
          <p:nvPr/>
        </p:nvSpPr>
        <p:spPr>
          <a:xfrm>
            <a:off x="1461300" y="2521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accent6"/>
                </a:solidFill>
                <a:latin typeface="DM Sans"/>
                <a:ea typeface="DM Sans"/>
                <a:cs typeface="DM Sans"/>
                <a:sym typeface="DM Sans"/>
              </a:rPr>
              <a:t>What type of worker are you?</a:t>
            </a:r>
            <a:endParaRPr b="1" i="0" sz="4000" u="none" cap="none" strike="noStrike">
              <a:solidFill>
                <a:srgbClr val="EAFF6A"/>
              </a:solidFill>
              <a:latin typeface="DM Sans"/>
              <a:ea typeface="DM Sans"/>
              <a:cs typeface="DM Sans"/>
              <a:sym typeface="DM Sans"/>
            </a:endParaRPr>
          </a:p>
        </p:txBody>
      </p:sp>
      <p:sp>
        <p:nvSpPr>
          <p:cNvPr id="93" name="Google Shape;93;p30"/>
          <p:cNvSpPr txBox="1"/>
          <p:nvPr/>
        </p:nvSpPr>
        <p:spPr>
          <a:xfrm>
            <a:off x="1461300" y="19397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Week </a:t>
            </a:r>
            <a:r>
              <a:rPr b="1" lang="es" sz="1800">
                <a:solidFill>
                  <a:schemeClr val="lt1"/>
                </a:solidFill>
                <a:latin typeface="DM Sans"/>
                <a:ea typeface="DM Sans"/>
                <a:cs typeface="DM Sans"/>
                <a:sym typeface="DM Sans"/>
              </a:rPr>
              <a:t>7</a:t>
            </a:r>
            <a:r>
              <a:rPr b="0" i="0" lang="es" sz="1800" u="none" cap="none" strike="noStrike">
                <a:solidFill>
                  <a:schemeClr val="lt1"/>
                </a:solidFill>
                <a:latin typeface="DM Sans"/>
                <a:ea typeface="DM Sans"/>
                <a:cs typeface="DM Sans"/>
                <a:sym typeface="DM Sans"/>
              </a:rPr>
              <a:t> – LEVEL </a:t>
            </a:r>
            <a:r>
              <a:rPr lang="es" sz="1800">
                <a:solidFill>
                  <a:schemeClr val="lt1"/>
                </a:solidFill>
                <a:latin typeface="DM Sans"/>
                <a:ea typeface="DM Sans"/>
                <a:cs typeface="DM Sans"/>
                <a:sym typeface="DM Sans"/>
              </a:rPr>
              <a:t>1</a:t>
            </a:r>
            <a:endParaRPr b="1" i="0" sz="18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57"/>
          <p:cNvPicPr preferRelativeResize="0"/>
          <p:nvPr/>
        </p:nvPicPr>
        <p:blipFill rotWithShape="1">
          <a:blip r:embed="rId3">
            <a:alphaModFix/>
          </a:blip>
          <a:srcRect b="0" l="0" r="52649" t="0"/>
          <a:stretch/>
        </p:blipFill>
        <p:spPr>
          <a:xfrm>
            <a:off x="504875" y="468275"/>
            <a:ext cx="2923971" cy="4118750"/>
          </a:xfrm>
          <a:prstGeom prst="rect">
            <a:avLst/>
          </a:prstGeom>
          <a:noFill/>
          <a:ln>
            <a:noFill/>
          </a:ln>
        </p:spPr>
      </p:pic>
      <p:sp>
        <p:nvSpPr>
          <p:cNvPr id="488" name="Google Shape;488;p57"/>
          <p:cNvSpPr txBox="1"/>
          <p:nvPr/>
        </p:nvSpPr>
        <p:spPr>
          <a:xfrm>
            <a:off x="3649500" y="1849183"/>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Jennifer, an intern at a marketing agency, often comes up with unique and innovative ideas for campaigns. However, she doesn’t pay a lot of attention to details, sometimes overlooking critical aspects and making avoidable mistakes.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Positive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sociable</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creative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Negative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impulsive</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careless</a:t>
            </a:r>
            <a:endParaRPr sz="1350">
              <a:latin typeface="DM Sans"/>
              <a:ea typeface="DM Sans"/>
              <a:cs typeface="DM Sans"/>
              <a:sym typeface="DM Sans"/>
            </a:endParaRPr>
          </a:p>
        </p:txBody>
      </p:sp>
      <p:sp>
        <p:nvSpPr>
          <p:cNvPr id="489" name="Google Shape;489;p57"/>
          <p:cNvSpPr txBox="1"/>
          <p:nvPr/>
        </p:nvSpPr>
        <p:spPr>
          <a:xfrm>
            <a:off x="3649500" y="629175"/>
            <a:ext cx="498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DM Sans"/>
                <a:ea typeface="DM Sans"/>
                <a:cs typeface="DM Sans"/>
                <a:sym typeface="DM Sans"/>
              </a:rPr>
              <a:t>Choose the correct option. There are positive and negative personality traits. Be ready to report to the whole class.</a:t>
            </a:r>
            <a:endParaRPr sz="2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58"/>
          <p:cNvPicPr preferRelativeResize="0"/>
          <p:nvPr/>
        </p:nvPicPr>
        <p:blipFill>
          <a:blip r:embed="rId3">
            <a:alphaModFix/>
          </a:blip>
          <a:stretch>
            <a:fillRect/>
          </a:stretch>
        </p:blipFill>
        <p:spPr>
          <a:xfrm>
            <a:off x="504875" y="468275"/>
            <a:ext cx="2923973" cy="4118750"/>
          </a:xfrm>
          <a:prstGeom prst="rect">
            <a:avLst/>
          </a:prstGeom>
          <a:noFill/>
          <a:ln>
            <a:noFill/>
          </a:ln>
        </p:spPr>
      </p:pic>
      <p:sp>
        <p:nvSpPr>
          <p:cNvPr id="496" name="Google Shape;496;p58"/>
          <p:cNvSpPr txBox="1"/>
          <p:nvPr/>
        </p:nvSpPr>
        <p:spPr>
          <a:xfrm>
            <a:off x="1219740" y="2264828"/>
            <a:ext cx="14943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https://elements.envato.com/es/young-woman-using-laptop-and-relaxing-on-sofa-M6RPNJC</a:t>
            </a:r>
            <a:endParaRPr sz="1350">
              <a:latin typeface="DM Sans"/>
              <a:ea typeface="DM Sans"/>
              <a:cs typeface="DM Sans"/>
              <a:sym typeface="DM Sans"/>
            </a:endParaRPr>
          </a:p>
        </p:txBody>
      </p:sp>
      <p:sp>
        <p:nvSpPr>
          <p:cNvPr id="497" name="Google Shape;497;p58"/>
          <p:cNvSpPr txBox="1"/>
          <p:nvPr/>
        </p:nvSpPr>
        <p:spPr>
          <a:xfrm>
            <a:off x="3649500" y="1849183"/>
            <a:ext cx="49872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Carlos, an experienced project manager, is known for his laid-back style and his preference for a flexible work environment. He likes that his team works with freedom. However, this sometimes brings problems because projects are delayed or out of focus.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Positive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flexible</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impulsive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Negative trait: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lenient</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lphaLcParenR"/>
            </a:pPr>
            <a:r>
              <a:rPr lang="es" sz="1350">
                <a:latin typeface="DM Sans"/>
                <a:ea typeface="DM Sans"/>
                <a:cs typeface="DM Sans"/>
                <a:sym typeface="DM Sans"/>
              </a:rPr>
              <a:t>strict</a:t>
            </a:r>
            <a:endParaRPr sz="1350">
              <a:latin typeface="DM Sans"/>
              <a:ea typeface="DM Sans"/>
              <a:cs typeface="DM Sans"/>
              <a:sym typeface="DM Sans"/>
            </a:endParaRPr>
          </a:p>
        </p:txBody>
      </p:sp>
      <p:sp>
        <p:nvSpPr>
          <p:cNvPr id="498" name="Google Shape;498;p58"/>
          <p:cNvSpPr txBox="1"/>
          <p:nvPr/>
        </p:nvSpPr>
        <p:spPr>
          <a:xfrm>
            <a:off x="3649500" y="629175"/>
            <a:ext cx="498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DM Sans"/>
                <a:ea typeface="DM Sans"/>
                <a:cs typeface="DM Sans"/>
                <a:sym typeface="DM Sans"/>
              </a:rPr>
              <a:t>Choose the correct option. There are positive and negative personality traits. Be ready to report to the whole class.</a:t>
            </a:r>
            <a:endParaRPr sz="2000">
              <a:solidFill>
                <a:schemeClr val="dk1"/>
              </a:solidFill>
              <a:latin typeface="DM Sans"/>
              <a:ea typeface="DM Sans"/>
              <a:cs typeface="DM Sans"/>
              <a:sym typeface="DM Sans"/>
            </a:endParaRPr>
          </a:p>
        </p:txBody>
      </p:sp>
      <p:pic>
        <p:nvPicPr>
          <p:cNvPr id="499" name="Google Shape;499;p58"/>
          <p:cNvPicPr preferRelativeResize="0"/>
          <p:nvPr/>
        </p:nvPicPr>
        <p:blipFill rotWithShape="1">
          <a:blip r:embed="rId4">
            <a:alphaModFix/>
          </a:blip>
          <a:srcRect b="0" l="52682" r="0" t="0"/>
          <a:stretch/>
        </p:blipFill>
        <p:spPr>
          <a:xfrm>
            <a:off x="504875" y="468275"/>
            <a:ext cx="2923971" cy="4118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nvSpPr>
        <p:spPr>
          <a:xfrm>
            <a:off x="442200" y="1820650"/>
            <a:ext cx="82257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350">
                <a:solidFill>
                  <a:schemeClr val="dk1"/>
                </a:solidFill>
                <a:latin typeface="DM Sans"/>
                <a:ea typeface="DM Sans"/>
                <a:cs typeface="DM Sans"/>
                <a:sym typeface="DM Sans"/>
              </a:rPr>
              <a:t>Report your conclusions to the whole class using these prompts:</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We think John is ___________ and _________</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We think Emma is _______________________</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______ Lucía _________________________</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________Jennifer _____________________</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________ Carlos ____________________</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sp>
        <p:nvSpPr>
          <p:cNvPr id="505" name="Google Shape;505;p5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Workers’ personality traits</a:t>
            </a:r>
            <a:endParaRPr b="1" sz="4000">
              <a:solidFill>
                <a:schemeClr val="dk1"/>
              </a:solidFill>
              <a:latin typeface="DM Sans"/>
              <a:ea typeface="DM Sans"/>
              <a:cs typeface="DM Sans"/>
              <a:sym typeface="DM Sans"/>
            </a:endParaRPr>
          </a:p>
        </p:txBody>
      </p:sp>
      <p:sp>
        <p:nvSpPr>
          <p:cNvPr id="506" name="Google Shape;506;p5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BREAKOUT ROOMS ACTIVITY</a:t>
            </a:r>
            <a:endParaRPr>
              <a:latin typeface="DM Sans"/>
              <a:ea typeface="DM Sans"/>
              <a:cs typeface="DM Sans"/>
              <a:sym typeface="DM Sans"/>
            </a:endParaRPr>
          </a:p>
        </p:txBody>
      </p:sp>
      <p:grpSp>
        <p:nvGrpSpPr>
          <p:cNvPr id="507" name="Google Shape;507;p59"/>
          <p:cNvGrpSpPr/>
          <p:nvPr/>
        </p:nvGrpSpPr>
        <p:grpSpPr>
          <a:xfrm>
            <a:off x="457350" y="468286"/>
            <a:ext cx="431074" cy="431074"/>
            <a:chOff x="473351" y="619523"/>
            <a:chExt cx="738900" cy="738900"/>
          </a:xfrm>
        </p:grpSpPr>
        <p:sp>
          <p:nvSpPr>
            <p:cNvPr id="508" name="Google Shape;508;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5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10" name="Google Shape;510;p59"/>
          <p:cNvSpPr txBox="1"/>
          <p:nvPr/>
        </p:nvSpPr>
        <p:spPr>
          <a:xfrm>
            <a:off x="442200" y="4131575"/>
            <a:ext cx="716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Estimated time: </a:t>
            </a:r>
            <a:r>
              <a:rPr b="1" lang="es" sz="1300">
                <a:solidFill>
                  <a:schemeClr val="dk1"/>
                </a:solidFill>
                <a:latin typeface="DM Sans"/>
                <a:ea typeface="DM Sans"/>
                <a:cs typeface="DM Sans"/>
                <a:sym typeface="DM Sans"/>
              </a:rPr>
              <a:t>5 minutes</a:t>
            </a:r>
            <a:endParaRPr b="1" sz="13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60"/>
          <p:cNvGrpSpPr/>
          <p:nvPr/>
        </p:nvGrpSpPr>
        <p:grpSpPr>
          <a:xfrm>
            <a:off x="4202551" y="994261"/>
            <a:ext cx="738900" cy="738974"/>
            <a:chOff x="974706" y="2467173"/>
            <a:chExt cx="738900" cy="738900"/>
          </a:xfrm>
        </p:grpSpPr>
        <p:sp>
          <p:nvSpPr>
            <p:cNvPr id="516" name="Google Shape;516;p6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6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18" name="Google Shape;518;p60"/>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Final discussion</a:t>
            </a:r>
            <a:endParaRPr b="1" sz="4000">
              <a:solidFill>
                <a:schemeClr val="dk1"/>
              </a:solidFill>
              <a:highlight>
                <a:srgbClr val="EAFF6A"/>
              </a:highlight>
              <a:latin typeface="DM Sans"/>
              <a:ea typeface="DM Sans"/>
              <a:cs typeface="DM Sans"/>
              <a:sym typeface="DM Sans"/>
            </a:endParaRPr>
          </a:p>
        </p:txBody>
      </p:sp>
      <p:sp>
        <p:nvSpPr>
          <p:cNvPr id="519" name="Google Shape;519;p60"/>
          <p:cNvSpPr txBox="1"/>
          <p:nvPr/>
        </p:nvSpPr>
        <p:spPr>
          <a:xfrm>
            <a:off x="987300" y="3883813"/>
            <a:ext cx="7169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00">
                <a:solidFill>
                  <a:srgbClr val="999999"/>
                </a:solidFill>
                <a:latin typeface="DM Sans"/>
                <a:ea typeface="DM Sans"/>
                <a:cs typeface="DM Sans"/>
                <a:sym typeface="DM Sans"/>
              </a:rPr>
              <a:t>Estimated time: </a:t>
            </a:r>
            <a:r>
              <a:rPr b="1" lang="es" sz="1300">
                <a:solidFill>
                  <a:srgbClr val="999999"/>
                </a:solidFill>
                <a:latin typeface="DM Sans"/>
                <a:ea typeface="DM Sans"/>
                <a:cs typeface="DM Sans"/>
                <a:sym typeface="DM Sans"/>
              </a:rPr>
              <a:t>5 minutes</a:t>
            </a:r>
            <a:endParaRPr b="1" sz="1300">
              <a:solidFill>
                <a:srgbClr val="999999"/>
              </a:solidFill>
              <a:latin typeface="DM Sans"/>
              <a:ea typeface="DM Sans"/>
              <a:cs typeface="DM Sans"/>
              <a:sym typeface="DM Sans"/>
            </a:endParaRPr>
          </a:p>
        </p:txBody>
      </p:sp>
      <p:sp>
        <p:nvSpPr>
          <p:cNvPr id="520" name="Google Shape;520;p60"/>
          <p:cNvSpPr txBox="1"/>
          <p:nvPr/>
        </p:nvSpPr>
        <p:spPr>
          <a:xfrm>
            <a:off x="1138175" y="27756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Can we always speak about personality traits that are absolutely positive or negative? Does it depend on the context or the person?</a:t>
            </a:r>
            <a:endParaRPr sz="200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526" name="Google Shape;526;p61"/>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527" name="Google Shape;527;p61"/>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2"/>
          <p:cNvSpPr txBox="1"/>
          <p:nvPr/>
        </p:nvSpPr>
        <p:spPr>
          <a:xfrm>
            <a:off x="1285051" y="2202300"/>
            <a:ext cx="6573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Communicative </a:t>
            </a:r>
            <a:r>
              <a:rPr b="1" i="0" lang="es" sz="4000" u="none" cap="none" strike="noStrike">
                <a:solidFill>
                  <a:schemeClr val="accent6"/>
                </a:solidFill>
                <a:latin typeface="DM Sans"/>
                <a:ea typeface="DM Sans"/>
                <a:cs typeface="DM Sans"/>
                <a:sym typeface="DM Sans"/>
              </a:rPr>
              <a:t>focus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3"/>
          <p:cNvSpPr txBox="1"/>
          <p:nvPr/>
        </p:nvSpPr>
        <p:spPr>
          <a:xfrm>
            <a:off x="1285051" y="2202300"/>
            <a:ext cx="6573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Oral </a:t>
            </a:r>
            <a:r>
              <a:rPr b="1" i="0" lang="es" sz="4000" u="none" cap="none" strike="noStrike">
                <a:solidFill>
                  <a:schemeClr val="accent6"/>
                </a:solidFill>
                <a:latin typeface="DM Sans"/>
                <a:ea typeface="DM Sans"/>
                <a:cs typeface="DM Sans"/>
                <a:sym typeface="DM Sans"/>
              </a:rPr>
              <a:t>focus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Oral focus </a:t>
            </a:r>
            <a:r>
              <a:rPr b="1" lang="es" sz="3500">
                <a:solidFill>
                  <a:srgbClr val="EAFF6A"/>
                </a:solidFill>
                <a:latin typeface="DM Sans"/>
                <a:ea typeface="DM Sans"/>
                <a:cs typeface="DM Sans"/>
                <a:sym typeface="DM Sans"/>
              </a:rPr>
              <a:t>lab</a:t>
            </a:r>
            <a:endParaRPr b="1" sz="3500">
              <a:solidFill>
                <a:srgbClr val="EAFF6A"/>
              </a:solidFill>
              <a:latin typeface="DM Sans"/>
              <a:ea typeface="DM Sans"/>
              <a:cs typeface="DM Sans"/>
              <a:sym typeface="DM Sans"/>
            </a:endParaRPr>
          </a:p>
        </p:txBody>
      </p:sp>
      <p:sp>
        <p:nvSpPr>
          <p:cNvPr id="543" name="Google Shape;543;p64"/>
          <p:cNvSpPr txBox="1"/>
          <p:nvPr/>
        </p:nvSpPr>
        <p:spPr>
          <a:xfrm>
            <a:off x="474450" y="1320625"/>
            <a:ext cx="81951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We will carry out different class activities to understand and put into practice the theoretical concepts we have seen</a:t>
            </a:r>
            <a:r>
              <a:rPr lang="es" sz="2000">
                <a:solidFill>
                  <a:srgbClr val="B7B7B7"/>
                </a:solidFill>
                <a:latin typeface="DM Sans"/>
                <a:ea typeface="DM Sans"/>
                <a:cs typeface="DM Sans"/>
                <a:sym typeface="DM Sans"/>
              </a:rPr>
              <a:t>. </a:t>
            </a:r>
            <a:endParaRPr sz="20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2000">
                <a:solidFill>
                  <a:schemeClr val="lt1"/>
                </a:solidFill>
                <a:latin typeface="DM Sans"/>
                <a:ea typeface="DM Sans"/>
                <a:cs typeface="DM Sans"/>
                <a:sym typeface="DM Sans"/>
              </a:rPr>
              <a:t>In what way?</a:t>
            </a:r>
            <a:endParaRPr b="1" sz="2000">
              <a:solidFill>
                <a:schemeClr val="lt1"/>
              </a:solidFill>
              <a:latin typeface="DM Sans"/>
              <a:ea typeface="DM Sans"/>
              <a:cs typeface="DM Sans"/>
              <a:sym typeface="DM Sans"/>
            </a:endParaRPr>
          </a:p>
          <a:p>
            <a:pPr indent="0" lvl="0" marL="0" rtl="0" algn="l">
              <a:spcBef>
                <a:spcPts val="1000"/>
              </a:spcBef>
              <a:spcAft>
                <a:spcPts val="0"/>
              </a:spcAft>
              <a:buNone/>
            </a:pPr>
            <a:r>
              <a:rPr lang="es" sz="2000">
                <a:solidFill>
                  <a:srgbClr val="B7B7B7"/>
                </a:solidFill>
                <a:latin typeface="DM Sans"/>
                <a:ea typeface="DM Sans"/>
                <a:cs typeface="DM Sans"/>
                <a:sym typeface="DM Sans"/>
              </a:rPr>
              <a:t>First, we will make a collaborative brainstorming to revise together some theoretical concepts. Then, you will work individually, and give a final revision to your work. When you are done, you will present your work and receive feedback. Finally, we will work collaboratively, sharing progress and asking questions.</a:t>
            </a:r>
            <a:endParaRPr sz="2000">
              <a:solidFill>
                <a:srgbClr val="B7B7B7"/>
              </a:solidFill>
              <a:latin typeface="DM Sans"/>
              <a:ea typeface="DM Sans"/>
              <a:cs typeface="DM Sans"/>
              <a:sym typeface="DM Sans"/>
            </a:endParaRPr>
          </a:p>
          <a:p>
            <a:pPr indent="0" lvl="0" marL="0" rtl="0" algn="l">
              <a:spcBef>
                <a:spcPts val="1000"/>
              </a:spcBef>
              <a:spcAft>
                <a:spcPts val="0"/>
              </a:spcAft>
              <a:buNone/>
            </a:pPr>
            <a:r>
              <a:rPr lang="es" sz="1800">
                <a:solidFill>
                  <a:schemeClr val="lt1"/>
                </a:solidFill>
                <a:latin typeface="DM Sans"/>
                <a:ea typeface="DM Sans"/>
                <a:cs typeface="DM Sans"/>
                <a:sym typeface="DM Sans"/>
              </a:rPr>
              <a:t>Estimated time: </a:t>
            </a:r>
            <a:r>
              <a:rPr b="1" lang="es" sz="1800">
                <a:solidFill>
                  <a:schemeClr val="lt1"/>
                </a:solidFill>
                <a:latin typeface="DM Sans"/>
                <a:ea typeface="DM Sans"/>
                <a:cs typeface="DM Sans"/>
                <a:sym typeface="DM Sans"/>
              </a:rPr>
              <a:t>80 minutes + 10-minute break</a:t>
            </a:r>
            <a:endParaRPr b="1" sz="1800">
              <a:solidFill>
                <a:schemeClr val="lt1"/>
              </a:solidFill>
              <a:latin typeface="DM Sans"/>
              <a:ea typeface="DM Sans"/>
              <a:cs typeface="DM Sans"/>
              <a:sym typeface="DM Sans"/>
            </a:endParaRPr>
          </a:p>
        </p:txBody>
      </p:sp>
      <p:grpSp>
        <p:nvGrpSpPr>
          <p:cNvPr id="544" name="Google Shape;544;p64"/>
          <p:cNvGrpSpPr/>
          <p:nvPr/>
        </p:nvGrpSpPr>
        <p:grpSpPr>
          <a:xfrm>
            <a:off x="473351" y="468273"/>
            <a:ext cx="738900" cy="738900"/>
            <a:chOff x="473351" y="619523"/>
            <a:chExt cx="738900" cy="738900"/>
          </a:xfrm>
        </p:grpSpPr>
        <p:sp>
          <p:nvSpPr>
            <p:cNvPr id="545" name="Google Shape;545;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6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Step by step</a:t>
            </a:r>
            <a:endParaRPr b="1" sz="4000">
              <a:solidFill>
                <a:schemeClr val="dk1"/>
              </a:solidFill>
              <a:latin typeface="DM Sans"/>
              <a:ea typeface="DM Sans"/>
              <a:cs typeface="DM Sans"/>
              <a:sym typeface="DM Sans"/>
            </a:endParaRPr>
          </a:p>
        </p:txBody>
      </p:sp>
      <p:sp>
        <p:nvSpPr>
          <p:cNvPr id="552" name="Google Shape;552;p6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1</a:t>
            </a:r>
            <a:endParaRPr b="1">
              <a:latin typeface="DM Sans"/>
              <a:ea typeface="DM Sans"/>
              <a:cs typeface="DM Sans"/>
              <a:sym typeface="DM Sans"/>
            </a:endParaRPr>
          </a:p>
        </p:txBody>
      </p:sp>
      <p:sp>
        <p:nvSpPr>
          <p:cNvPr id="554" name="Google Shape;554;p6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2</a:t>
            </a:r>
            <a:endParaRPr b="1">
              <a:latin typeface="DM Sans"/>
              <a:ea typeface="DM Sans"/>
              <a:cs typeface="DM Sans"/>
              <a:sym typeface="DM Sans"/>
            </a:endParaRPr>
          </a:p>
        </p:txBody>
      </p:sp>
      <p:sp>
        <p:nvSpPr>
          <p:cNvPr id="555" name="Google Shape;555;p6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65"/>
          <p:cNvCxnSpPr>
            <a:stCxn id="557" idx="6"/>
            <a:endCxn id="55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58" name="Google Shape;558;p65"/>
          <p:cNvCxnSpPr>
            <a:stCxn id="552" idx="6"/>
            <a:endCxn id="55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59" name="Google Shape;559;p6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Step 3</a:t>
            </a:r>
            <a:endParaRPr b="1">
              <a:latin typeface="DM Sans"/>
              <a:ea typeface="DM Sans"/>
              <a:cs typeface="DM Sans"/>
              <a:sym typeface="DM Sans"/>
            </a:endParaRPr>
          </a:p>
        </p:txBody>
      </p:sp>
      <p:sp>
        <p:nvSpPr>
          <p:cNvPr id="560" name="Google Shape;560;p65"/>
          <p:cNvSpPr txBox="1"/>
          <p:nvPr/>
        </p:nvSpPr>
        <p:spPr>
          <a:xfrm>
            <a:off x="8471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Revise collaboratively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and work individually</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20 minutes</a:t>
            </a:r>
            <a:endParaRPr sz="1350">
              <a:solidFill>
                <a:schemeClr val="dk1"/>
              </a:solidFill>
              <a:latin typeface="DM Sans"/>
              <a:ea typeface="DM Sans"/>
              <a:cs typeface="DM Sans"/>
              <a:sym typeface="DM Sans"/>
            </a:endParaRPr>
          </a:p>
        </p:txBody>
      </p:sp>
      <p:sp>
        <p:nvSpPr>
          <p:cNvPr id="561" name="Google Shape;561;p65"/>
          <p:cNvSpPr txBox="1"/>
          <p:nvPr/>
        </p:nvSpPr>
        <p:spPr>
          <a:xfrm>
            <a:off x="337282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Share work and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receive feedback.</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40 minutes</a:t>
            </a:r>
            <a:endParaRPr sz="1350">
              <a:solidFill>
                <a:schemeClr val="dk1"/>
              </a:solidFill>
              <a:latin typeface="DM Sans"/>
              <a:ea typeface="DM Sans"/>
              <a:cs typeface="DM Sans"/>
              <a:sym typeface="DM Sans"/>
            </a:endParaRPr>
          </a:p>
        </p:txBody>
      </p:sp>
      <p:sp>
        <p:nvSpPr>
          <p:cNvPr id="562" name="Google Shape;562;p65"/>
          <p:cNvSpPr txBox="1"/>
          <p:nvPr/>
        </p:nvSpPr>
        <p:spPr>
          <a:xfrm>
            <a:off x="6028475" y="3192575"/>
            <a:ext cx="2397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Share progress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and ask questions.</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Estimated time: 20 minutes</a:t>
            </a:r>
            <a:endParaRPr sz="1350">
              <a:solidFill>
                <a:schemeClr val="dk1"/>
              </a:solidFill>
              <a:latin typeface="DM Sans"/>
              <a:ea typeface="DM Sans"/>
              <a:cs typeface="DM Sans"/>
              <a:sym typeface="DM Sans"/>
            </a:endParaRPr>
          </a:p>
        </p:txBody>
      </p:sp>
      <p:sp>
        <p:nvSpPr>
          <p:cNvPr id="563" name="Google Shape;563;p6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64" name="Google Shape;564;p6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565" name="Google Shape;565;p65"/>
          <p:cNvGrpSpPr/>
          <p:nvPr/>
        </p:nvGrpSpPr>
        <p:grpSpPr>
          <a:xfrm>
            <a:off x="1731113" y="1953850"/>
            <a:ext cx="587100" cy="600300"/>
            <a:chOff x="1731113" y="1953850"/>
            <a:chExt cx="587100" cy="600300"/>
          </a:xfrm>
        </p:grpSpPr>
        <p:sp>
          <p:nvSpPr>
            <p:cNvPr id="557" name="Google Shape;557;p6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6"/>
          <p:cNvSpPr txBox="1"/>
          <p:nvPr/>
        </p:nvSpPr>
        <p:spPr>
          <a:xfrm>
            <a:off x="2328288" y="740125"/>
            <a:ext cx="4487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s" sz="4000">
                <a:solidFill>
                  <a:srgbClr val="121212"/>
                </a:solidFill>
                <a:latin typeface="DM Sans"/>
                <a:ea typeface="DM Sans"/>
                <a:cs typeface="DM Sans"/>
                <a:sym typeface="DM Sans"/>
              </a:rPr>
              <a:t>Let’s get started</a:t>
            </a:r>
            <a:r>
              <a:rPr b="1" i="0" lang="es" sz="4000" u="none" cap="none" strike="noStrike">
                <a:solidFill>
                  <a:srgbClr val="121212"/>
                </a:solidFill>
                <a:latin typeface="DM Sans"/>
                <a:ea typeface="DM Sans"/>
                <a:cs typeface="DM Sans"/>
                <a:sym typeface="DM Sans"/>
              </a:rPr>
              <a:t>!</a:t>
            </a:r>
            <a:endParaRPr b="1" i="0" sz="4000" u="none" cap="none" strike="noStrike">
              <a:solidFill>
                <a:srgbClr val="121212"/>
              </a:solidFill>
              <a:latin typeface="DM Sans"/>
              <a:ea typeface="DM Sans"/>
              <a:cs typeface="DM Sans"/>
              <a:sym typeface="DM Sans"/>
            </a:endParaRPr>
          </a:p>
        </p:txBody>
      </p:sp>
      <p:pic>
        <p:nvPicPr>
          <p:cNvPr id="572" name="Google Shape;572;p66"/>
          <p:cNvPicPr preferRelativeResize="0"/>
          <p:nvPr/>
        </p:nvPicPr>
        <p:blipFill rotWithShape="1">
          <a:blip r:embed="rId3">
            <a:alphaModFix/>
          </a:blip>
          <a:srcRect b="0" l="0" r="0" t="0"/>
          <a:stretch/>
        </p:blipFill>
        <p:spPr>
          <a:xfrm>
            <a:off x="2415600" y="1701375"/>
            <a:ext cx="4312775" cy="242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1"/>
          <p:cNvSpPr txBox="1"/>
          <p:nvPr/>
        </p:nvSpPr>
        <p:spPr>
          <a:xfrm>
            <a:off x="472700" y="468275"/>
            <a:ext cx="7245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000" u="none" cap="none" strike="noStrike">
                <a:solidFill>
                  <a:schemeClr val="accent6"/>
                </a:solidFill>
                <a:latin typeface="DM Sans"/>
                <a:ea typeface="DM Sans"/>
                <a:cs typeface="DM Sans"/>
                <a:sym typeface="DM Sans"/>
              </a:rPr>
              <a:t>Weekly plan</a:t>
            </a:r>
            <a:endParaRPr b="1" i="0" sz="3000" u="none" cap="none" strike="noStrike">
              <a:solidFill>
                <a:srgbClr val="EAFF6A"/>
              </a:solidFill>
              <a:latin typeface="DM Sans"/>
              <a:ea typeface="DM Sans"/>
              <a:cs typeface="DM Sans"/>
              <a:sym typeface="DM Sans"/>
            </a:endParaRPr>
          </a:p>
        </p:txBody>
      </p:sp>
      <p:pic>
        <p:nvPicPr>
          <p:cNvPr id="99" name="Google Shape;99;p31"/>
          <p:cNvPicPr preferRelativeResize="0"/>
          <p:nvPr/>
        </p:nvPicPr>
        <p:blipFill rotWithShape="1">
          <a:blip r:embed="rId3">
            <a:alphaModFix/>
          </a:blip>
          <a:srcRect b="0" l="0" r="0" t="0"/>
          <a:stretch/>
        </p:blipFill>
        <p:spPr>
          <a:xfrm>
            <a:off x="4823026" y="1142713"/>
            <a:ext cx="2682796" cy="3122575"/>
          </a:xfrm>
          <a:prstGeom prst="rect">
            <a:avLst/>
          </a:prstGeom>
          <a:noFill/>
          <a:ln>
            <a:noFill/>
          </a:ln>
        </p:spPr>
      </p:pic>
      <p:pic>
        <p:nvPicPr>
          <p:cNvPr id="100" name="Google Shape;100;p31"/>
          <p:cNvPicPr preferRelativeResize="0"/>
          <p:nvPr/>
        </p:nvPicPr>
        <p:blipFill rotWithShape="1">
          <a:blip r:embed="rId4">
            <a:alphaModFix/>
          </a:blip>
          <a:srcRect b="0" l="0" r="0" t="0"/>
          <a:stretch/>
        </p:blipFill>
        <p:spPr>
          <a:xfrm>
            <a:off x="4878092" y="1275675"/>
            <a:ext cx="2572663" cy="2989595"/>
          </a:xfrm>
          <a:prstGeom prst="rect">
            <a:avLst/>
          </a:prstGeom>
          <a:noFill/>
          <a:ln>
            <a:noFill/>
          </a:ln>
        </p:spPr>
      </p:pic>
      <p:pic>
        <p:nvPicPr>
          <p:cNvPr id="101" name="Google Shape;101;p31"/>
          <p:cNvPicPr preferRelativeResize="0"/>
          <p:nvPr/>
        </p:nvPicPr>
        <p:blipFill rotWithShape="1">
          <a:blip r:embed="rId4">
            <a:alphaModFix/>
          </a:blip>
          <a:srcRect b="0" l="0" r="0" t="0"/>
          <a:stretch/>
        </p:blipFill>
        <p:spPr>
          <a:xfrm>
            <a:off x="1648463" y="1209200"/>
            <a:ext cx="2572663" cy="2989595"/>
          </a:xfrm>
          <a:prstGeom prst="rect">
            <a:avLst/>
          </a:prstGeom>
          <a:noFill/>
          <a:ln>
            <a:noFill/>
          </a:ln>
        </p:spPr>
      </p:pic>
      <p:sp>
        <p:nvSpPr>
          <p:cNvPr id="102" name="Google Shape;102;p31"/>
          <p:cNvSpPr txBox="1"/>
          <p:nvPr/>
        </p:nvSpPr>
        <p:spPr>
          <a:xfrm>
            <a:off x="4867538" y="1379650"/>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Part II</a:t>
            </a:r>
            <a:endParaRPr b="1" i="0" sz="1600" u="none" cap="none" strike="noStrike">
              <a:solidFill>
                <a:srgbClr val="FFFFFF"/>
              </a:solidFill>
              <a:latin typeface="DM Sans"/>
              <a:ea typeface="DM Sans"/>
              <a:cs typeface="DM Sans"/>
              <a:sym typeface="DM Sans"/>
            </a:endParaRPr>
          </a:p>
        </p:txBody>
      </p:sp>
      <p:cxnSp>
        <p:nvCxnSpPr>
          <p:cNvPr id="103" name="Google Shape;103;p31"/>
          <p:cNvCxnSpPr/>
          <p:nvPr/>
        </p:nvCxnSpPr>
        <p:spPr>
          <a:xfrm>
            <a:off x="4965686" y="2575650"/>
            <a:ext cx="2335800" cy="0"/>
          </a:xfrm>
          <a:prstGeom prst="straightConnector1">
            <a:avLst/>
          </a:prstGeom>
          <a:noFill/>
          <a:ln cap="flat" cmpd="sng" w="9525">
            <a:solidFill>
              <a:srgbClr val="434343"/>
            </a:solidFill>
            <a:prstDash val="solid"/>
            <a:round/>
            <a:headEnd len="sm" w="sm" type="none"/>
            <a:tailEnd len="sm" w="sm" type="none"/>
          </a:ln>
        </p:spPr>
      </p:cxnSp>
      <p:sp>
        <p:nvSpPr>
          <p:cNvPr id="104" name="Google Shape;104;p31"/>
          <p:cNvSpPr txBox="1"/>
          <p:nvPr/>
        </p:nvSpPr>
        <p:spPr>
          <a:xfrm>
            <a:off x="4866980" y="1954550"/>
            <a:ext cx="253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EAFF6A"/>
                </a:solidFill>
                <a:latin typeface="DM Sans"/>
                <a:ea typeface="DM Sans"/>
                <a:cs typeface="DM Sans"/>
                <a:sym typeface="DM Sans"/>
              </a:rPr>
              <a:t>Oral focus</a:t>
            </a:r>
            <a:endParaRPr b="1" i="0" sz="1500" u="none" cap="none" strike="noStrike">
              <a:solidFill>
                <a:srgbClr val="EAFF6A"/>
              </a:solidFill>
              <a:latin typeface="DM Sans"/>
              <a:ea typeface="DM Sans"/>
              <a:cs typeface="DM Sans"/>
              <a:sym typeface="DM Sans"/>
            </a:endParaRPr>
          </a:p>
        </p:txBody>
      </p:sp>
      <p:sp>
        <p:nvSpPr>
          <p:cNvPr id="105" name="Google Shape;105;p31"/>
          <p:cNvSpPr txBox="1"/>
          <p:nvPr/>
        </p:nvSpPr>
        <p:spPr>
          <a:xfrm>
            <a:off x="1649021" y="1371525"/>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Part I</a:t>
            </a:r>
            <a:endParaRPr b="1" i="0" sz="1600" u="none" cap="none" strike="noStrike">
              <a:solidFill>
                <a:srgbClr val="999999"/>
              </a:solidFill>
              <a:latin typeface="DM Sans"/>
              <a:ea typeface="DM Sans"/>
              <a:cs typeface="DM Sans"/>
              <a:sym typeface="DM Sans"/>
            </a:endParaRPr>
          </a:p>
        </p:txBody>
      </p:sp>
      <p:cxnSp>
        <p:nvCxnSpPr>
          <p:cNvPr id="106" name="Google Shape;106;p31"/>
          <p:cNvCxnSpPr/>
          <p:nvPr/>
        </p:nvCxnSpPr>
        <p:spPr>
          <a:xfrm>
            <a:off x="1747169" y="2575650"/>
            <a:ext cx="2335800" cy="0"/>
          </a:xfrm>
          <a:prstGeom prst="straightConnector1">
            <a:avLst/>
          </a:prstGeom>
          <a:noFill/>
          <a:ln cap="flat" cmpd="sng" w="9525">
            <a:solidFill>
              <a:srgbClr val="434343"/>
            </a:solidFill>
            <a:prstDash val="solid"/>
            <a:round/>
            <a:headEnd len="sm" w="sm" type="none"/>
            <a:tailEnd len="sm" w="sm" type="none"/>
          </a:ln>
        </p:spPr>
      </p:cxnSp>
      <p:sp>
        <p:nvSpPr>
          <p:cNvPr id="107" name="Google Shape;107;p31"/>
          <p:cNvSpPr txBox="1"/>
          <p:nvPr/>
        </p:nvSpPr>
        <p:spPr>
          <a:xfrm>
            <a:off x="1648463" y="1984538"/>
            <a:ext cx="2533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What type of worker are you?</a:t>
            </a:r>
            <a:endParaRPr b="1" i="0" sz="1500" u="none" cap="none" strike="noStrike">
              <a:solidFill>
                <a:srgbClr val="999999"/>
              </a:solidFill>
              <a:latin typeface="DM Sans"/>
              <a:ea typeface="DM Sans"/>
              <a:cs typeface="DM Sans"/>
              <a:sym typeface="DM Sans"/>
            </a:endParaRPr>
          </a:p>
        </p:txBody>
      </p:sp>
      <p:cxnSp>
        <p:nvCxnSpPr>
          <p:cNvPr id="108" name="Google Shape;108;p31"/>
          <p:cNvCxnSpPr/>
          <p:nvPr/>
        </p:nvCxnSpPr>
        <p:spPr>
          <a:xfrm>
            <a:off x="4985946" y="1748950"/>
            <a:ext cx="2335800" cy="0"/>
          </a:xfrm>
          <a:prstGeom prst="straightConnector1">
            <a:avLst/>
          </a:prstGeom>
          <a:noFill/>
          <a:ln cap="flat" cmpd="sng" w="9525">
            <a:solidFill>
              <a:srgbClr val="434343"/>
            </a:solidFill>
            <a:prstDash val="solid"/>
            <a:round/>
            <a:headEnd len="sm" w="sm" type="none"/>
            <a:tailEnd len="sm" w="sm" type="none"/>
          </a:ln>
        </p:spPr>
      </p:cxnSp>
      <p:cxnSp>
        <p:nvCxnSpPr>
          <p:cNvPr id="109" name="Google Shape;109;p31"/>
          <p:cNvCxnSpPr/>
          <p:nvPr/>
        </p:nvCxnSpPr>
        <p:spPr>
          <a:xfrm>
            <a:off x="1767429" y="1748950"/>
            <a:ext cx="2335800" cy="0"/>
          </a:xfrm>
          <a:prstGeom prst="straightConnector1">
            <a:avLst/>
          </a:prstGeom>
          <a:noFill/>
          <a:ln cap="flat" cmpd="sng" w="9525">
            <a:solidFill>
              <a:srgbClr val="434343"/>
            </a:solidFill>
            <a:prstDash val="solid"/>
            <a:round/>
            <a:headEnd len="sm" w="sm" type="none"/>
            <a:tailEnd len="sm" w="sm" type="none"/>
          </a:ln>
        </p:spPr>
      </p:cxnSp>
      <p:sp>
        <p:nvSpPr>
          <p:cNvPr id="110" name="Google Shape;110;p31"/>
          <p:cNvSpPr txBox="1"/>
          <p:nvPr/>
        </p:nvSpPr>
        <p:spPr>
          <a:xfrm>
            <a:off x="1629977" y="2516163"/>
            <a:ext cx="24648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lt2"/>
              </a:buClr>
              <a:buSzPts val="1200"/>
              <a:buFont typeface="DM Sans"/>
              <a:buChar char="✓"/>
            </a:pPr>
            <a:r>
              <a:rPr lang="es" sz="1200">
                <a:solidFill>
                  <a:schemeClr val="lt2"/>
                </a:solidFill>
                <a:latin typeface="DM Sans"/>
                <a:ea typeface="DM Sans"/>
                <a:cs typeface="DM Sans"/>
                <a:sym typeface="DM Sans"/>
              </a:rPr>
              <a:t>Describe workers</a:t>
            </a:r>
            <a:endParaRPr sz="1200">
              <a:solidFill>
                <a:schemeClr val="lt2"/>
              </a:solidFill>
              <a:latin typeface="DM Sans"/>
              <a:ea typeface="DM Sans"/>
              <a:cs typeface="DM Sans"/>
              <a:sym typeface="DM Sans"/>
            </a:endParaRPr>
          </a:p>
          <a:p>
            <a:pPr indent="-304800" lvl="0" marL="457200" marR="0" rtl="0" algn="l">
              <a:lnSpc>
                <a:spcPct val="100000"/>
              </a:lnSpc>
              <a:spcBef>
                <a:spcPts val="0"/>
              </a:spcBef>
              <a:spcAft>
                <a:spcPts val="0"/>
              </a:spcAft>
              <a:buClr>
                <a:schemeClr val="lt2"/>
              </a:buClr>
              <a:buSzPts val="1200"/>
              <a:buFont typeface="DM Sans"/>
              <a:buChar char="✓"/>
            </a:pPr>
            <a:r>
              <a:rPr lang="es" sz="1200">
                <a:solidFill>
                  <a:schemeClr val="lt2"/>
                </a:solidFill>
                <a:latin typeface="DM Sans"/>
                <a:ea typeface="DM Sans"/>
                <a:cs typeface="DM Sans"/>
                <a:sym typeface="DM Sans"/>
              </a:rPr>
              <a:t>Personality traits</a:t>
            </a:r>
            <a:endParaRPr sz="1200">
              <a:solidFill>
                <a:schemeClr val="lt2"/>
              </a:solidFill>
              <a:latin typeface="DM Sans"/>
              <a:ea typeface="DM Sans"/>
              <a:cs typeface="DM Sans"/>
              <a:sym typeface="DM Sans"/>
            </a:endParaRPr>
          </a:p>
          <a:p>
            <a:pPr indent="-304800" lvl="0" marL="457200" marR="0" rtl="0" algn="l">
              <a:lnSpc>
                <a:spcPct val="100000"/>
              </a:lnSpc>
              <a:spcBef>
                <a:spcPts val="0"/>
              </a:spcBef>
              <a:spcAft>
                <a:spcPts val="0"/>
              </a:spcAft>
              <a:buClr>
                <a:schemeClr val="lt2"/>
              </a:buClr>
              <a:buSzPts val="1200"/>
              <a:buFont typeface="DM Sans"/>
              <a:buChar char="✓"/>
            </a:pPr>
            <a:r>
              <a:rPr lang="es" sz="1200">
                <a:solidFill>
                  <a:schemeClr val="lt2"/>
                </a:solidFill>
                <a:latin typeface="DM Sans"/>
                <a:ea typeface="DM Sans"/>
                <a:cs typeface="DM Sans"/>
                <a:sym typeface="DM Sans"/>
              </a:rPr>
              <a:t>Reading comprehension</a:t>
            </a:r>
            <a:endParaRPr sz="1200">
              <a:solidFill>
                <a:schemeClr val="lt2"/>
              </a:solidFill>
              <a:latin typeface="DM Sans"/>
              <a:ea typeface="DM Sans"/>
              <a:cs typeface="DM Sans"/>
              <a:sym typeface="DM Sans"/>
            </a:endParaRPr>
          </a:p>
          <a:p>
            <a:pPr indent="-304800" lvl="0" marL="457200" marR="0" rtl="0" algn="l">
              <a:lnSpc>
                <a:spcPct val="100000"/>
              </a:lnSpc>
              <a:spcBef>
                <a:spcPts val="0"/>
              </a:spcBef>
              <a:spcAft>
                <a:spcPts val="0"/>
              </a:spcAft>
              <a:buClr>
                <a:schemeClr val="lt2"/>
              </a:buClr>
              <a:buSzPts val="1200"/>
              <a:buFont typeface="DM Sans"/>
              <a:buChar char="✓"/>
            </a:pPr>
            <a:r>
              <a:rPr lang="es" sz="1200">
                <a:solidFill>
                  <a:schemeClr val="lt2"/>
                </a:solidFill>
                <a:latin typeface="DM Sans"/>
                <a:ea typeface="DM Sans"/>
                <a:cs typeface="DM Sans"/>
                <a:sym typeface="DM Sans"/>
              </a:rPr>
              <a:t>Group discussion</a:t>
            </a:r>
            <a:endParaRPr sz="1200">
              <a:solidFill>
                <a:schemeClr val="lt2"/>
              </a:solidFill>
              <a:latin typeface="DM Sans"/>
              <a:ea typeface="DM Sans"/>
              <a:cs typeface="DM Sans"/>
              <a:sym typeface="DM Sans"/>
            </a:endParaRPr>
          </a:p>
        </p:txBody>
      </p:sp>
      <p:sp>
        <p:nvSpPr>
          <p:cNvPr id="111" name="Google Shape;111;p31"/>
          <p:cNvSpPr txBox="1"/>
          <p:nvPr/>
        </p:nvSpPr>
        <p:spPr>
          <a:xfrm>
            <a:off x="4932031" y="2575633"/>
            <a:ext cx="2464800" cy="738900"/>
          </a:xfrm>
          <a:prstGeom prst="rect">
            <a:avLst/>
          </a:prstGeom>
          <a:noFill/>
          <a:ln>
            <a:noFill/>
          </a:ln>
        </p:spPr>
        <p:txBody>
          <a:bodyPr anchorCtr="0" anchor="t" bIns="91425" lIns="91425" spcFirstLastPara="1" rIns="91425" wrap="square" tIns="91425">
            <a:spAutoFit/>
          </a:bodyPr>
          <a:lstStyle/>
          <a:p>
            <a:pPr indent="0" lvl="0" marL="228600" marR="0" rtl="0" algn="l">
              <a:lnSpc>
                <a:spcPct val="100000"/>
              </a:lnSpc>
              <a:spcBef>
                <a:spcPts val="2000"/>
              </a:spcBef>
              <a:spcAft>
                <a:spcPts val="1000"/>
              </a:spcAft>
              <a:buClr>
                <a:schemeClr val="accent6"/>
              </a:buClr>
              <a:buSzPts val="1200"/>
              <a:buFont typeface="DM Sans"/>
              <a:buNone/>
            </a:pPr>
            <a:r>
              <a:rPr lang="es" sz="1200" u="sng">
                <a:solidFill>
                  <a:schemeClr val="hlink"/>
                </a:solidFill>
                <a:latin typeface="DM Sans"/>
                <a:ea typeface="DM Sans"/>
                <a:cs typeface="DM Sans"/>
                <a:sym typeface="DM Sans"/>
                <a:hlinkClick action="ppaction://hlinksldjump" r:id="rId5"/>
              </a:rPr>
              <a:t>Describe your working style using the vocabulary learned this week.</a:t>
            </a:r>
            <a:endParaRPr b="0" i="0" sz="1200" u="none" cap="none" strike="noStrike">
              <a:solidFill>
                <a:srgbClr val="E8E7E3"/>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67"/>
          <p:cNvGrpSpPr/>
          <p:nvPr/>
        </p:nvGrpSpPr>
        <p:grpSpPr>
          <a:xfrm>
            <a:off x="4202551" y="994261"/>
            <a:ext cx="738900" cy="738974"/>
            <a:chOff x="974706" y="2467173"/>
            <a:chExt cx="738900" cy="738900"/>
          </a:xfrm>
        </p:grpSpPr>
        <p:sp>
          <p:nvSpPr>
            <p:cNvPr id="578" name="Google Shape;578;p6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6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0" name="Google Shape;580;p67"/>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1</a:t>
            </a:r>
            <a:endParaRPr b="1" sz="4000">
              <a:solidFill>
                <a:schemeClr val="dk1"/>
              </a:solidFill>
              <a:highlight>
                <a:srgbClr val="EAFF6A"/>
              </a:highlight>
              <a:latin typeface="DM Sans"/>
              <a:ea typeface="DM Sans"/>
              <a:cs typeface="DM Sans"/>
              <a:sym typeface="DM Sans"/>
            </a:endParaRPr>
          </a:p>
        </p:txBody>
      </p:sp>
      <p:sp>
        <p:nvSpPr>
          <p:cNvPr id="581" name="Google Shape;581;p67"/>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20 minutes</a:t>
            </a:r>
            <a:endParaRPr b="1" sz="2000">
              <a:solidFill>
                <a:srgbClr val="999999"/>
              </a:solidFill>
              <a:latin typeface="DM Sans"/>
              <a:ea typeface="DM Sans"/>
              <a:cs typeface="DM Sans"/>
              <a:sym typeface="DM Sans"/>
            </a:endParaRPr>
          </a:p>
        </p:txBody>
      </p:sp>
      <p:sp>
        <p:nvSpPr>
          <p:cNvPr id="582" name="Google Shape;582;p67"/>
          <p:cNvSpPr txBox="1"/>
          <p:nvPr/>
        </p:nvSpPr>
        <p:spPr>
          <a:xfrm>
            <a:off x="987300" y="27107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Collaborative revision and individual work</a:t>
            </a:r>
            <a:endParaRPr sz="2000">
              <a:solidFill>
                <a:schemeClr val="dk2"/>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68"/>
          <p:cNvGrpSpPr/>
          <p:nvPr/>
        </p:nvGrpSpPr>
        <p:grpSpPr>
          <a:xfrm>
            <a:off x="501452" y="483061"/>
            <a:ext cx="401518" cy="401518"/>
            <a:chOff x="974706" y="2467173"/>
            <a:chExt cx="738900" cy="738900"/>
          </a:xfrm>
        </p:grpSpPr>
        <p:sp>
          <p:nvSpPr>
            <p:cNvPr id="588" name="Google Shape;588;p6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6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0" name="Google Shape;590;p68"/>
          <p:cNvSpPr txBox="1"/>
          <p:nvPr/>
        </p:nvSpPr>
        <p:spPr>
          <a:xfrm>
            <a:off x="501450" y="1081750"/>
            <a:ext cx="68424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Collaborative revision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591" name="Google Shape;591;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2" name="Google Shape;592;p68"/>
          <p:cNvSpPr txBox="1"/>
          <p:nvPr/>
        </p:nvSpPr>
        <p:spPr>
          <a:xfrm>
            <a:off x="337950" y="2277775"/>
            <a:ext cx="7395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Description of the activity.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We’ll revise together the theoretical material we saw last class.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Useful structures &amp; vocabulary to describe personality traits.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93" name="Google Shape;593;p6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1 - PART I</a:t>
            </a:r>
            <a:endParaRPr>
              <a:latin typeface="DM Sans"/>
              <a:ea typeface="DM Sans"/>
              <a:cs typeface="DM Sans"/>
              <a:sym typeface="DM Sans"/>
            </a:endParaRPr>
          </a:p>
        </p:txBody>
      </p:sp>
      <p:sp>
        <p:nvSpPr>
          <p:cNvPr id="594" name="Google Shape;594;p68"/>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10 minutes</a:t>
            </a:r>
            <a:endParaRPr b="1"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9"/>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Language </a:t>
            </a:r>
            <a:r>
              <a:rPr b="1" lang="es" sz="4000">
                <a:solidFill>
                  <a:schemeClr val="lt1"/>
                </a:solidFill>
                <a:latin typeface="DM Sans"/>
                <a:ea typeface="DM Sans"/>
                <a:cs typeface="DM Sans"/>
                <a:sym typeface="DM Sans"/>
              </a:rPr>
              <a:t>focus</a:t>
            </a:r>
            <a:endParaRPr b="1" sz="400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0"/>
          <p:cNvSpPr txBox="1"/>
          <p:nvPr/>
        </p:nvSpPr>
        <p:spPr>
          <a:xfrm>
            <a:off x="743528" y="797525"/>
            <a:ext cx="65967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Personality traits</a:t>
            </a:r>
            <a:endParaRPr b="1" i="0" sz="3200" u="none" cap="none" strike="noStrike">
              <a:solidFill>
                <a:schemeClr val="dk1"/>
              </a:solidFill>
              <a:latin typeface="DM Sans"/>
              <a:ea typeface="DM Sans"/>
              <a:cs typeface="DM Sans"/>
              <a:sym typeface="DM Sans"/>
            </a:endParaRPr>
          </a:p>
        </p:txBody>
      </p:sp>
      <p:grpSp>
        <p:nvGrpSpPr>
          <p:cNvPr id="605" name="Google Shape;605;p70"/>
          <p:cNvGrpSpPr/>
          <p:nvPr/>
        </p:nvGrpSpPr>
        <p:grpSpPr>
          <a:xfrm>
            <a:off x="188331" y="1746912"/>
            <a:ext cx="2141604" cy="447000"/>
            <a:chOff x="845600" y="2074950"/>
            <a:chExt cx="2945000" cy="447000"/>
          </a:xfrm>
        </p:grpSpPr>
        <p:sp>
          <p:nvSpPr>
            <p:cNvPr id="606" name="Google Shape;606;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07" name="Google Shape;607;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extrovert</a:t>
              </a:r>
              <a:endParaRPr b="1">
                <a:latin typeface="DM Sans"/>
                <a:ea typeface="DM Sans"/>
                <a:cs typeface="DM Sans"/>
                <a:sym typeface="DM Sans"/>
              </a:endParaRPr>
            </a:p>
          </p:txBody>
        </p:sp>
      </p:grpSp>
      <p:grpSp>
        <p:nvGrpSpPr>
          <p:cNvPr id="608" name="Google Shape;608;p70"/>
          <p:cNvGrpSpPr/>
          <p:nvPr/>
        </p:nvGrpSpPr>
        <p:grpSpPr>
          <a:xfrm>
            <a:off x="259235" y="268776"/>
            <a:ext cx="505851" cy="528757"/>
            <a:chOff x="974706" y="2467173"/>
            <a:chExt cx="738900" cy="738900"/>
          </a:xfrm>
        </p:grpSpPr>
        <p:sp>
          <p:nvSpPr>
            <p:cNvPr id="609" name="Google Shape;609;p7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7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11" name="Google Shape;611;p70"/>
          <p:cNvSpPr txBox="1"/>
          <p:nvPr/>
        </p:nvSpPr>
        <p:spPr>
          <a:xfrm>
            <a:off x="977300" y="3176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LANGUAGE FOCUS</a:t>
            </a:r>
            <a:endParaRPr>
              <a:latin typeface="DM Sans"/>
              <a:ea typeface="DM Sans"/>
              <a:cs typeface="DM Sans"/>
              <a:sym typeface="DM Sans"/>
            </a:endParaRPr>
          </a:p>
        </p:txBody>
      </p:sp>
      <p:grpSp>
        <p:nvGrpSpPr>
          <p:cNvPr id="612" name="Google Shape;612;p70"/>
          <p:cNvGrpSpPr/>
          <p:nvPr/>
        </p:nvGrpSpPr>
        <p:grpSpPr>
          <a:xfrm>
            <a:off x="188331" y="2359705"/>
            <a:ext cx="2141604" cy="447000"/>
            <a:chOff x="845600" y="2074950"/>
            <a:chExt cx="2945000" cy="447000"/>
          </a:xfrm>
        </p:grpSpPr>
        <p:sp>
          <p:nvSpPr>
            <p:cNvPr id="613" name="Google Shape;613;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14" name="Google Shape;614;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detail-oriented</a:t>
              </a:r>
              <a:endParaRPr b="1">
                <a:latin typeface="DM Sans"/>
                <a:ea typeface="DM Sans"/>
                <a:cs typeface="DM Sans"/>
                <a:sym typeface="DM Sans"/>
              </a:endParaRPr>
            </a:p>
          </p:txBody>
        </p:sp>
      </p:grpSp>
      <p:grpSp>
        <p:nvGrpSpPr>
          <p:cNvPr id="615" name="Google Shape;615;p70"/>
          <p:cNvGrpSpPr/>
          <p:nvPr/>
        </p:nvGrpSpPr>
        <p:grpSpPr>
          <a:xfrm>
            <a:off x="188331" y="2929536"/>
            <a:ext cx="2141604" cy="447000"/>
            <a:chOff x="845600" y="2074950"/>
            <a:chExt cx="2945000" cy="447000"/>
          </a:xfrm>
        </p:grpSpPr>
        <p:sp>
          <p:nvSpPr>
            <p:cNvPr id="616" name="Google Shape;616;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17" name="Google Shape;617;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punctual</a:t>
              </a:r>
              <a:endParaRPr b="1">
                <a:latin typeface="DM Sans"/>
                <a:ea typeface="DM Sans"/>
                <a:cs typeface="DM Sans"/>
                <a:sym typeface="DM Sans"/>
              </a:endParaRPr>
            </a:p>
          </p:txBody>
        </p:sp>
      </p:grpSp>
      <p:grpSp>
        <p:nvGrpSpPr>
          <p:cNvPr id="618" name="Google Shape;618;p70"/>
          <p:cNvGrpSpPr/>
          <p:nvPr/>
        </p:nvGrpSpPr>
        <p:grpSpPr>
          <a:xfrm>
            <a:off x="188331" y="3499379"/>
            <a:ext cx="2141604" cy="447000"/>
            <a:chOff x="845600" y="2074950"/>
            <a:chExt cx="2945000" cy="447000"/>
          </a:xfrm>
        </p:grpSpPr>
        <p:sp>
          <p:nvSpPr>
            <p:cNvPr id="619" name="Google Shape;619;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20" name="Google Shape;620;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Analytical</a:t>
              </a:r>
              <a:endParaRPr b="1">
                <a:latin typeface="DM Sans"/>
                <a:ea typeface="DM Sans"/>
                <a:cs typeface="DM Sans"/>
                <a:sym typeface="DM Sans"/>
              </a:endParaRPr>
            </a:p>
          </p:txBody>
        </p:sp>
      </p:grpSp>
      <p:grpSp>
        <p:nvGrpSpPr>
          <p:cNvPr id="621" name="Google Shape;621;p70"/>
          <p:cNvGrpSpPr/>
          <p:nvPr/>
        </p:nvGrpSpPr>
        <p:grpSpPr>
          <a:xfrm>
            <a:off x="2504066" y="1746900"/>
            <a:ext cx="2087710" cy="447000"/>
            <a:chOff x="845600" y="2074950"/>
            <a:chExt cx="2945000" cy="447000"/>
          </a:xfrm>
        </p:grpSpPr>
        <p:sp>
          <p:nvSpPr>
            <p:cNvPr id="622" name="Google Shape;622;p70"/>
            <p:cNvSpPr/>
            <p:nvPr/>
          </p:nvSpPr>
          <p:spPr>
            <a:xfrm>
              <a:off x="845600" y="2074950"/>
              <a:ext cx="2925600" cy="447000"/>
            </a:xfrm>
            <a:prstGeom prst="roundRect">
              <a:avLst>
                <a:gd fmla="val 16667" name="adj"/>
              </a:avLst>
            </a:prstGeom>
            <a:solidFill>
              <a:schemeClr val="accent4"/>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23" name="Google Shape;623;p70"/>
            <p:cNvSpPr txBox="1"/>
            <p:nvPr/>
          </p:nvSpPr>
          <p:spPr>
            <a:xfrm>
              <a:off x="922600" y="2110450"/>
              <a:ext cx="28680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unpunctual</a:t>
              </a:r>
              <a:endParaRPr b="1">
                <a:latin typeface="DM Sans"/>
                <a:ea typeface="DM Sans"/>
                <a:cs typeface="DM Sans"/>
                <a:sym typeface="DM Sans"/>
              </a:endParaRPr>
            </a:p>
          </p:txBody>
        </p:sp>
      </p:grpSp>
      <p:grpSp>
        <p:nvGrpSpPr>
          <p:cNvPr id="624" name="Google Shape;624;p70"/>
          <p:cNvGrpSpPr/>
          <p:nvPr/>
        </p:nvGrpSpPr>
        <p:grpSpPr>
          <a:xfrm>
            <a:off x="2504066" y="2310863"/>
            <a:ext cx="2087710" cy="447000"/>
            <a:chOff x="845600" y="2074950"/>
            <a:chExt cx="2945000" cy="447000"/>
          </a:xfrm>
        </p:grpSpPr>
        <p:sp>
          <p:nvSpPr>
            <p:cNvPr id="625" name="Google Shape;625;p70"/>
            <p:cNvSpPr/>
            <p:nvPr/>
          </p:nvSpPr>
          <p:spPr>
            <a:xfrm>
              <a:off x="845600" y="2074950"/>
              <a:ext cx="2925600" cy="447000"/>
            </a:xfrm>
            <a:prstGeom prst="roundRect">
              <a:avLst>
                <a:gd fmla="val 16667" name="adj"/>
              </a:avLst>
            </a:prstGeom>
            <a:solidFill>
              <a:schemeClr val="accent4"/>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26" name="Google Shape;626;p70"/>
            <p:cNvSpPr txBox="1"/>
            <p:nvPr/>
          </p:nvSpPr>
          <p:spPr>
            <a:xfrm>
              <a:off x="922600" y="2110450"/>
              <a:ext cx="28680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impulsive</a:t>
              </a:r>
              <a:endParaRPr b="1">
                <a:latin typeface="DM Sans"/>
                <a:ea typeface="DM Sans"/>
                <a:cs typeface="DM Sans"/>
                <a:sym typeface="DM Sans"/>
              </a:endParaRPr>
            </a:p>
          </p:txBody>
        </p:sp>
      </p:grpSp>
      <p:grpSp>
        <p:nvGrpSpPr>
          <p:cNvPr id="627" name="Google Shape;627;p70"/>
          <p:cNvGrpSpPr/>
          <p:nvPr/>
        </p:nvGrpSpPr>
        <p:grpSpPr>
          <a:xfrm>
            <a:off x="2504066" y="2880688"/>
            <a:ext cx="2087710" cy="447000"/>
            <a:chOff x="845600" y="2074950"/>
            <a:chExt cx="2945000" cy="447000"/>
          </a:xfrm>
        </p:grpSpPr>
        <p:sp>
          <p:nvSpPr>
            <p:cNvPr id="628" name="Google Shape;628;p70"/>
            <p:cNvSpPr/>
            <p:nvPr/>
          </p:nvSpPr>
          <p:spPr>
            <a:xfrm>
              <a:off x="845600" y="2074950"/>
              <a:ext cx="2925600" cy="447000"/>
            </a:xfrm>
            <a:prstGeom prst="roundRect">
              <a:avLst>
                <a:gd fmla="val 16667" name="adj"/>
              </a:avLst>
            </a:prstGeom>
            <a:solidFill>
              <a:schemeClr val="accent4"/>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29" name="Google Shape;629;p70"/>
            <p:cNvSpPr txBox="1"/>
            <p:nvPr/>
          </p:nvSpPr>
          <p:spPr>
            <a:xfrm>
              <a:off x="922600" y="2110450"/>
              <a:ext cx="28680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introvert</a:t>
              </a:r>
              <a:endParaRPr b="1">
                <a:latin typeface="DM Sans"/>
                <a:ea typeface="DM Sans"/>
                <a:cs typeface="DM Sans"/>
                <a:sym typeface="DM Sans"/>
              </a:endParaRPr>
            </a:p>
          </p:txBody>
        </p:sp>
      </p:grpSp>
      <p:grpSp>
        <p:nvGrpSpPr>
          <p:cNvPr id="630" name="Google Shape;630;p70"/>
          <p:cNvGrpSpPr/>
          <p:nvPr/>
        </p:nvGrpSpPr>
        <p:grpSpPr>
          <a:xfrm>
            <a:off x="2567001" y="3885775"/>
            <a:ext cx="2087710" cy="447000"/>
            <a:chOff x="845600" y="2074950"/>
            <a:chExt cx="2945000" cy="447000"/>
          </a:xfrm>
        </p:grpSpPr>
        <p:sp>
          <p:nvSpPr>
            <p:cNvPr id="631" name="Google Shape;631;p70"/>
            <p:cNvSpPr/>
            <p:nvPr/>
          </p:nvSpPr>
          <p:spPr>
            <a:xfrm>
              <a:off x="845600" y="2074950"/>
              <a:ext cx="2925600" cy="447000"/>
            </a:xfrm>
            <a:prstGeom prst="roundRect">
              <a:avLst>
                <a:gd fmla="val 16667" name="adj"/>
              </a:avLst>
            </a:prstGeom>
            <a:solidFill>
              <a:schemeClr val="accent4"/>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32" name="Google Shape;632;p70"/>
            <p:cNvSpPr txBox="1"/>
            <p:nvPr/>
          </p:nvSpPr>
          <p:spPr>
            <a:xfrm>
              <a:off x="922600" y="2110450"/>
              <a:ext cx="28680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careless</a:t>
              </a:r>
              <a:endParaRPr b="1">
                <a:latin typeface="DM Sans"/>
                <a:ea typeface="DM Sans"/>
                <a:cs typeface="DM Sans"/>
                <a:sym typeface="DM Sans"/>
              </a:endParaRPr>
            </a:p>
          </p:txBody>
        </p:sp>
      </p:grpSp>
      <p:grpSp>
        <p:nvGrpSpPr>
          <p:cNvPr id="633" name="Google Shape;633;p70"/>
          <p:cNvGrpSpPr/>
          <p:nvPr/>
        </p:nvGrpSpPr>
        <p:grpSpPr>
          <a:xfrm>
            <a:off x="4845997" y="1746900"/>
            <a:ext cx="1774362" cy="447000"/>
            <a:chOff x="845600" y="2074950"/>
            <a:chExt cx="2945000" cy="447000"/>
          </a:xfrm>
        </p:grpSpPr>
        <p:sp>
          <p:nvSpPr>
            <p:cNvPr id="634" name="Google Shape;634;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35" name="Google Shape;635;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strict</a:t>
              </a:r>
              <a:endParaRPr b="1">
                <a:latin typeface="DM Sans"/>
                <a:ea typeface="DM Sans"/>
                <a:cs typeface="DM Sans"/>
                <a:sym typeface="DM Sans"/>
              </a:endParaRPr>
            </a:p>
          </p:txBody>
        </p:sp>
      </p:grpSp>
      <p:grpSp>
        <p:nvGrpSpPr>
          <p:cNvPr id="636" name="Google Shape;636;p70"/>
          <p:cNvGrpSpPr/>
          <p:nvPr/>
        </p:nvGrpSpPr>
        <p:grpSpPr>
          <a:xfrm>
            <a:off x="4845997" y="2310863"/>
            <a:ext cx="1774362" cy="447000"/>
            <a:chOff x="845600" y="2074950"/>
            <a:chExt cx="2945000" cy="447000"/>
          </a:xfrm>
        </p:grpSpPr>
        <p:sp>
          <p:nvSpPr>
            <p:cNvPr id="637" name="Google Shape;637;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38" name="Google Shape;638;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hardworking</a:t>
              </a:r>
              <a:endParaRPr b="1">
                <a:latin typeface="DM Sans"/>
                <a:ea typeface="DM Sans"/>
                <a:cs typeface="DM Sans"/>
                <a:sym typeface="DM Sans"/>
              </a:endParaRPr>
            </a:p>
          </p:txBody>
        </p:sp>
      </p:grpSp>
      <p:grpSp>
        <p:nvGrpSpPr>
          <p:cNvPr id="639" name="Google Shape;639;p70"/>
          <p:cNvGrpSpPr/>
          <p:nvPr/>
        </p:nvGrpSpPr>
        <p:grpSpPr>
          <a:xfrm>
            <a:off x="4845997" y="2880688"/>
            <a:ext cx="1774362" cy="447000"/>
            <a:chOff x="845600" y="2074950"/>
            <a:chExt cx="2945000" cy="447000"/>
          </a:xfrm>
        </p:grpSpPr>
        <p:sp>
          <p:nvSpPr>
            <p:cNvPr id="640" name="Google Shape;640;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41" name="Google Shape;641;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polite</a:t>
              </a:r>
              <a:endParaRPr b="1">
                <a:latin typeface="DM Sans"/>
                <a:ea typeface="DM Sans"/>
                <a:cs typeface="DM Sans"/>
                <a:sym typeface="DM Sans"/>
              </a:endParaRPr>
            </a:p>
          </p:txBody>
        </p:sp>
      </p:grpSp>
      <p:grpSp>
        <p:nvGrpSpPr>
          <p:cNvPr id="642" name="Google Shape;642;p70"/>
          <p:cNvGrpSpPr/>
          <p:nvPr/>
        </p:nvGrpSpPr>
        <p:grpSpPr>
          <a:xfrm>
            <a:off x="4891770" y="3450525"/>
            <a:ext cx="1774362" cy="447000"/>
            <a:chOff x="845600" y="2074950"/>
            <a:chExt cx="2945000" cy="447000"/>
          </a:xfrm>
        </p:grpSpPr>
        <p:sp>
          <p:nvSpPr>
            <p:cNvPr id="643" name="Google Shape;643;p70"/>
            <p:cNvSpPr/>
            <p:nvPr/>
          </p:nvSpPr>
          <p:spPr>
            <a:xfrm>
              <a:off x="845600" y="2074950"/>
              <a:ext cx="2925600" cy="447000"/>
            </a:xfrm>
            <a:prstGeom prst="roundRect">
              <a:avLst>
                <a:gd fmla="val 16667"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44" name="Google Shape;644;p70"/>
            <p:cNvSpPr txBox="1"/>
            <p:nvPr/>
          </p:nvSpPr>
          <p:spPr>
            <a:xfrm>
              <a:off x="922600" y="2110450"/>
              <a:ext cx="286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productive</a:t>
              </a:r>
              <a:endParaRPr b="1">
                <a:latin typeface="DM Sans"/>
                <a:ea typeface="DM Sans"/>
                <a:cs typeface="DM Sans"/>
                <a:sym typeface="DM Sans"/>
              </a:endParaRPr>
            </a:p>
          </p:txBody>
        </p:sp>
      </p:grpSp>
      <p:grpSp>
        <p:nvGrpSpPr>
          <p:cNvPr id="645" name="Google Shape;645;p70"/>
          <p:cNvGrpSpPr/>
          <p:nvPr/>
        </p:nvGrpSpPr>
        <p:grpSpPr>
          <a:xfrm>
            <a:off x="6872211" y="1746921"/>
            <a:ext cx="1935454" cy="447000"/>
            <a:chOff x="845600" y="2074950"/>
            <a:chExt cx="2945000" cy="447000"/>
          </a:xfrm>
        </p:grpSpPr>
        <p:sp>
          <p:nvSpPr>
            <p:cNvPr id="646" name="Google Shape;646;p70"/>
            <p:cNvSpPr/>
            <p:nvPr/>
          </p:nvSpPr>
          <p:spPr>
            <a:xfrm>
              <a:off x="845600" y="2074950"/>
              <a:ext cx="2925600" cy="447000"/>
            </a:xfrm>
            <a:prstGeom prst="roundRect">
              <a:avLst>
                <a:gd fmla="val 16667" name="adj"/>
              </a:avLst>
            </a:prstGeom>
            <a:solidFill>
              <a:srgbClr val="EA90FF"/>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47" name="Google Shape;647;p70"/>
            <p:cNvSpPr txBox="1"/>
            <p:nvPr/>
          </p:nvSpPr>
          <p:spPr>
            <a:xfrm>
              <a:off x="922600" y="2110450"/>
              <a:ext cx="2868000" cy="4002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lazy</a:t>
              </a:r>
              <a:endParaRPr b="1">
                <a:latin typeface="DM Sans"/>
                <a:ea typeface="DM Sans"/>
                <a:cs typeface="DM Sans"/>
                <a:sym typeface="DM Sans"/>
              </a:endParaRPr>
            </a:p>
          </p:txBody>
        </p:sp>
      </p:grpSp>
      <p:grpSp>
        <p:nvGrpSpPr>
          <p:cNvPr id="648" name="Google Shape;648;p70"/>
          <p:cNvGrpSpPr/>
          <p:nvPr/>
        </p:nvGrpSpPr>
        <p:grpSpPr>
          <a:xfrm>
            <a:off x="6872211" y="2310878"/>
            <a:ext cx="1935454" cy="447000"/>
            <a:chOff x="845600" y="2074950"/>
            <a:chExt cx="2945000" cy="447000"/>
          </a:xfrm>
        </p:grpSpPr>
        <p:sp>
          <p:nvSpPr>
            <p:cNvPr id="649" name="Google Shape;649;p70"/>
            <p:cNvSpPr/>
            <p:nvPr/>
          </p:nvSpPr>
          <p:spPr>
            <a:xfrm>
              <a:off x="845600" y="2074950"/>
              <a:ext cx="2925600" cy="447000"/>
            </a:xfrm>
            <a:prstGeom prst="roundRect">
              <a:avLst>
                <a:gd fmla="val 16667" name="adj"/>
              </a:avLst>
            </a:prstGeom>
            <a:solidFill>
              <a:srgbClr val="EA90FF"/>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50" name="Google Shape;650;p70"/>
            <p:cNvSpPr txBox="1"/>
            <p:nvPr/>
          </p:nvSpPr>
          <p:spPr>
            <a:xfrm>
              <a:off x="922600" y="2110450"/>
              <a:ext cx="2868000" cy="4002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rude</a:t>
              </a:r>
              <a:endParaRPr b="1">
                <a:latin typeface="DM Sans"/>
                <a:ea typeface="DM Sans"/>
                <a:cs typeface="DM Sans"/>
                <a:sym typeface="DM Sans"/>
              </a:endParaRPr>
            </a:p>
          </p:txBody>
        </p:sp>
      </p:grpSp>
      <p:grpSp>
        <p:nvGrpSpPr>
          <p:cNvPr id="651" name="Google Shape;651;p70"/>
          <p:cNvGrpSpPr/>
          <p:nvPr/>
        </p:nvGrpSpPr>
        <p:grpSpPr>
          <a:xfrm>
            <a:off x="6841679" y="3438776"/>
            <a:ext cx="1985224" cy="447000"/>
            <a:chOff x="845600" y="2074950"/>
            <a:chExt cx="2945000" cy="447000"/>
          </a:xfrm>
        </p:grpSpPr>
        <p:sp>
          <p:nvSpPr>
            <p:cNvPr id="652" name="Google Shape;652;p70"/>
            <p:cNvSpPr/>
            <p:nvPr/>
          </p:nvSpPr>
          <p:spPr>
            <a:xfrm>
              <a:off x="845600" y="2074950"/>
              <a:ext cx="2925600" cy="447000"/>
            </a:xfrm>
            <a:prstGeom prst="roundRect">
              <a:avLst>
                <a:gd fmla="val 16667" name="adj"/>
              </a:avLst>
            </a:prstGeom>
            <a:solidFill>
              <a:srgbClr val="EA90FF"/>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653" name="Google Shape;653;p70"/>
            <p:cNvSpPr txBox="1"/>
            <p:nvPr/>
          </p:nvSpPr>
          <p:spPr>
            <a:xfrm>
              <a:off x="922600" y="2110450"/>
              <a:ext cx="2868000" cy="4002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slow</a:t>
              </a:r>
              <a:endParaRPr b="1">
                <a:latin typeface="DM Sans"/>
                <a:ea typeface="DM Sans"/>
                <a:cs typeface="DM Sans"/>
                <a:sym typeface="DM Sans"/>
              </a:endParaRPr>
            </a:p>
          </p:txBody>
        </p:sp>
      </p:grpSp>
      <p:sp>
        <p:nvSpPr>
          <p:cNvPr id="654" name="Google Shape;654;p70"/>
          <p:cNvSpPr txBox="1"/>
          <p:nvPr/>
        </p:nvSpPr>
        <p:spPr>
          <a:xfrm>
            <a:off x="6874575" y="2898225"/>
            <a:ext cx="1935600" cy="4002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lenient</a:t>
            </a:r>
            <a:endParaRPr b="1">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71"/>
          <p:cNvGrpSpPr/>
          <p:nvPr/>
        </p:nvGrpSpPr>
        <p:grpSpPr>
          <a:xfrm>
            <a:off x="501452" y="483061"/>
            <a:ext cx="401518" cy="401518"/>
            <a:chOff x="974706" y="2467173"/>
            <a:chExt cx="738900" cy="738900"/>
          </a:xfrm>
        </p:grpSpPr>
        <p:sp>
          <p:nvSpPr>
            <p:cNvPr id="660" name="Google Shape;660;p7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7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62" name="Google Shape;662;p71"/>
          <p:cNvSpPr txBox="1"/>
          <p:nvPr/>
        </p:nvSpPr>
        <p:spPr>
          <a:xfrm>
            <a:off x="501450" y="1081750"/>
            <a:ext cx="68424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Individual work</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663" name="Google Shape;663;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64" name="Google Shape;664;p71"/>
          <p:cNvSpPr txBox="1"/>
          <p:nvPr/>
        </p:nvSpPr>
        <p:spPr>
          <a:xfrm>
            <a:off x="549525" y="2682600"/>
            <a:ext cx="7592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Description of the activity.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Use this time before the break to complete your work individually and get ready for your oral presentations.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65" name="Google Shape;665;p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1 - PART II</a:t>
            </a:r>
            <a:endParaRPr>
              <a:latin typeface="DM Sans"/>
              <a:ea typeface="DM Sans"/>
              <a:cs typeface="DM Sans"/>
              <a:sym typeface="DM Sans"/>
            </a:endParaRPr>
          </a:p>
        </p:txBody>
      </p:sp>
      <p:sp>
        <p:nvSpPr>
          <p:cNvPr id="666" name="Google Shape;666;p71"/>
          <p:cNvSpPr txBox="1"/>
          <p:nvPr/>
        </p:nvSpPr>
        <p:spPr>
          <a:xfrm>
            <a:off x="549525"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10 minutes</a:t>
            </a:r>
            <a:endParaRPr b="1" sz="2000">
              <a:solidFill>
                <a:srgbClr val="999999"/>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p72"/>
          <p:cNvGrpSpPr/>
          <p:nvPr/>
        </p:nvGrpSpPr>
        <p:grpSpPr>
          <a:xfrm>
            <a:off x="4202551" y="994261"/>
            <a:ext cx="738900" cy="738974"/>
            <a:chOff x="974706" y="2467173"/>
            <a:chExt cx="738900" cy="738900"/>
          </a:xfrm>
        </p:grpSpPr>
        <p:sp>
          <p:nvSpPr>
            <p:cNvPr id="672" name="Google Shape;672;p7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7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74" name="Google Shape;674;p72"/>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2</a:t>
            </a:r>
            <a:endParaRPr b="1" sz="4000">
              <a:solidFill>
                <a:schemeClr val="dk1"/>
              </a:solidFill>
              <a:highlight>
                <a:srgbClr val="EAFF6A"/>
              </a:highlight>
              <a:latin typeface="DM Sans"/>
              <a:ea typeface="DM Sans"/>
              <a:cs typeface="DM Sans"/>
              <a:sym typeface="DM Sans"/>
            </a:endParaRPr>
          </a:p>
        </p:txBody>
      </p:sp>
      <p:sp>
        <p:nvSpPr>
          <p:cNvPr id="675" name="Google Shape;675;p7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40 minutes</a:t>
            </a:r>
            <a:endParaRPr b="1" sz="2000">
              <a:solidFill>
                <a:srgbClr val="999999"/>
              </a:solidFill>
              <a:latin typeface="DM Sans"/>
              <a:ea typeface="DM Sans"/>
              <a:cs typeface="DM Sans"/>
              <a:sym typeface="DM Sans"/>
            </a:endParaRPr>
          </a:p>
        </p:txBody>
      </p:sp>
      <p:sp>
        <p:nvSpPr>
          <p:cNvPr id="676" name="Google Shape;676;p72"/>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Share your work and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receive feedback.</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3"/>
          <p:cNvSpPr txBox="1"/>
          <p:nvPr/>
        </p:nvSpPr>
        <p:spPr>
          <a:xfrm>
            <a:off x="1189944" y="1088519"/>
            <a:ext cx="6573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Oral </a:t>
            </a:r>
            <a:r>
              <a:rPr b="1" i="0" lang="es" sz="4000" u="none" cap="none" strike="noStrike">
                <a:solidFill>
                  <a:schemeClr val="accent6"/>
                </a:solidFill>
                <a:latin typeface="DM Sans"/>
                <a:ea typeface="DM Sans"/>
                <a:cs typeface="DM Sans"/>
                <a:sym typeface="DM Sans"/>
              </a:rPr>
              <a:t>task</a:t>
            </a:r>
            <a:endParaRPr b="1" i="0" sz="4000" u="none" cap="none" strike="noStrike">
              <a:solidFill>
                <a:schemeClr val="accent6"/>
              </a:solidFill>
              <a:latin typeface="DM Sans"/>
              <a:ea typeface="DM Sans"/>
              <a:cs typeface="DM Sans"/>
              <a:sym typeface="DM Sans"/>
            </a:endParaRPr>
          </a:p>
        </p:txBody>
      </p:sp>
      <p:sp>
        <p:nvSpPr>
          <p:cNvPr id="682" name="Google Shape;682;p73"/>
          <p:cNvSpPr txBox="1"/>
          <p:nvPr/>
        </p:nvSpPr>
        <p:spPr>
          <a:xfrm>
            <a:off x="1285050" y="2114455"/>
            <a:ext cx="65739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2800">
                <a:solidFill>
                  <a:srgbClr val="FFFFFF"/>
                </a:solidFill>
                <a:latin typeface="DM Sans"/>
                <a:ea typeface="DM Sans"/>
                <a:cs typeface="DM Sans"/>
                <a:sym typeface="DM Sans"/>
              </a:rPr>
              <a:t>Describe your working style according to the personality traits dealt with in class. Include an example and decide whether the trait is positive or negative.</a:t>
            </a:r>
            <a:endParaRPr b="1" i="0" sz="2800" u="none" cap="none" strike="noStrike">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4"/>
          <p:cNvSpPr txBox="1"/>
          <p:nvPr/>
        </p:nvSpPr>
        <p:spPr>
          <a:xfrm>
            <a:off x="4519500" y="1820650"/>
            <a:ext cx="3834600" cy="207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Attitude to learning</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Be ready to keep learning at every moment. Sharing is welcome,  collaborative work prevails. </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b="1" lang="es" sz="1350">
                <a:solidFill>
                  <a:schemeClr val="dk1"/>
                </a:solidFill>
                <a:latin typeface="DM Sans"/>
                <a:ea typeface="DM Sans"/>
                <a:cs typeface="DM Sans"/>
                <a:sym typeface="DM Sans"/>
              </a:rPr>
              <a:t>Respect</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Listen to each other, we can all express what we think. Let everybody participate. .</a:t>
            </a:r>
            <a:endParaRPr sz="1350" u="sng">
              <a:solidFill>
                <a:schemeClr val="dk1"/>
              </a:solidFill>
              <a:latin typeface="DM Sans"/>
              <a:ea typeface="DM Sans"/>
              <a:cs typeface="DM Sans"/>
              <a:sym typeface="DM Sans"/>
            </a:endParaRPr>
          </a:p>
        </p:txBody>
      </p:sp>
      <p:sp>
        <p:nvSpPr>
          <p:cNvPr id="688" name="Google Shape;688;p74"/>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Attendance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Have an active participation in class, avoid distractions.</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Active listening</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Listen and process what others express in the class.</a:t>
            </a:r>
            <a:endParaRPr sz="1350" u="sng">
              <a:solidFill>
                <a:schemeClr val="dk1"/>
              </a:solidFill>
              <a:latin typeface="DM Sans"/>
              <a:ea typeface="DM Sans"/>
              <a:cs typeface="DM Sans"/>
              <a:sym typeface="DM Sans"/>
            </a:endParaRPr>
          </a:p>
        </p:txBody>
      </p:sp>
      <p:sp>
        <p:nvSpPr>
          <p:cNvPr id="689" name="Google Shape;689;p7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Commitments</a:t>
            </a:r>
            <a:endParaRPr b="1" sz="4000">
              <a:solidFill>
                <a:schemeClr val="dk1"/>
              </a:solidFill>
              <a:latin typeface="DM Sans"/>
              <a:ea typeface="DM Sans"/>
              <a:cs typeface="DM Sans"/>
              <a:sym typeface="DM Sans"/>
            </a:endParaRPr>
          </a:p>
        </p:txBody>
      </p:sp>
      <p:sp>
        <p:nvSpPr>
          <p:cNvPr id="690" name="Google Shape;690;p7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COLLABORATIVE ACTIVITY</a:t>
            </a:r>
            <a:endParaRPr>
              <a:latin typeface="DM Sans"/>
              <a:ea typeface="DM Sans"/>
              <a:cs typeface="DM Sans"/>
              <a:sym typeface="DM Sans"/>
            </a:endParaRPr>
          </a:p>
        </p:txBody>
      </p:sp>
      <p:grpSp>
        <p:nvGrpSpPr>
          <p:cNvPr id="691" name="Google Shape;691;p74"/>
          <p:cNvGrpSpPr/>
          <p:nvPr/>
        </p:nvGrpSpPr>
        <p:grpSpPr>
          <a:xfrm>
            <a:off x="457350" y="468286"/>
            <a:ext cx="431074" cy="431074"/>
            <a:chOff x="473351" y="619523"/>
            <a:chExt cx="738900" cy="738900"/>
          </a:xfrm>
        </p:grpSpPr>
        <p:sp>
          <p:nvSpPr>
            <p:cNvPr id="692" name="Google Shape;692;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7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75"/>
          <p:cNvGrpSpPr/>
          <p:nvPr/>
        </p:nvGrpSpPr>
        <p:grpSpPr>
          <a:xfrm>
            <a:off x="501452" y="483061"/>
            <a:ext cx="401518" cy="401518"/>
            <a:chOff x="974706" y="2467173"/>
            <a:chExt cx="738900" cy="738900"/>
          </a:xfrm>
        </p:grpSpPr>
        <p:sp>
          <p:nvSpPr>
            <p:cNvPr id="699" name="Google Shape;699;p7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7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01" name="Google Shape;701;p75"/>
          <p:cNvSpPr txBox="1"/>
          <p:nvPr/>
        </p:nvSpPr>
        <p:spPr>
          <a:xfrm>
            <a:off x="501450" y="1081750"/>
            <a:ext cx="68424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Whole class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702" name="Google Shape;702;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03" name="Google Shape;703;p75"/>
          <p:cNvSpPr txBox="1"/>
          <p:nvPr/>
        </p:nvSpPr>
        <p:spPr>
          <a:xfrm>
            <a:off x="337950" y="227776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Sharing our work</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Let’s share your work with the class!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Use this part of the class to share your work with the rest of the class and receive feedback from peers and teacher.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04" name="Google Shape;704;p7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2 - PART II</a:t>
            </a:r>
            <a:endParaRPr>
              <a:latin typeface="DM Sans"/>
              <a:ea typeface="DM Sans"/>
              <a:cs typeface="DM Sans"/>
              <a:sym typeface="DM Sans"/>
            </a:endParaRPr>
          </a:p>
        </p:txBody>
      </p:sp>
      <p:sp>
        <p:nvSpPr>
          <p:cNvPr id="705" name="Google Shape;705;p75"/>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25 </a:t>
            </a:r>
            <a:r>
              <a:rPr b="1" lang="es" sz="2000">
                <a:solidFill>
                  <a:srgbClr val="999999"/>
                </a:solidFill>
                <a:latin typeface="DM Sans"/>
                <a:ea typeface="DM Sans"/>
                <a:cs typeface="DM Sans"/>
                <a:sym typeface="DM Sans"/>
              </a:rPr>
              <a:t>minutes</a:t>
            </a:r>
            <a:endParaRPr b="1" sz="2000">
              <a:solidFill>
                <a:srgbClr val="999999"/>
              </a:solidFill>
              <a:latin typeface="DM Sans"/>
              <a:ea typeface="DM Sans"/>
              <a:cs typeface="DM Sans"/>
              <a:sym typeface="DM Sans"/>
            </a:endParaRPr>
          </a:p>
        </p:txBody>
      </p:sp>
      <p:pic>
        <p:nvPicPr>
          <p:cNvPr id="706" name="Google Shape;706;p75"/>
          <p:cNvPicPr preferRelativeResize="0"/>
          <p:nvPr/>
        </p:nvPicPr>
        <p:blipFill rotWithShape="1">
          <a:blip r:embed="rId5">
            <a:alphaModFix/>
          </a:blip>
          <a:srcRect b="0" l="0" r="0" t="0"/>
          <a:stretch/>
        </p:blipFill>
        <p:spPr>
          <a:xfrm>
            <a:off x="5576900" y="2123125"/>
            <a:ext cx="2665836" cy="1498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76"/>
          <p:cNvGrpSpPr/>
          <p:nvPr/>
        </p:nvGrpSpPr>
        <p:grpSpPr>
          <a:xfrm>
            <a:off x="4202551" y="994261"/>
            <a:ext cx="738900" cy="738974"/>
            <a:chOff x="974706" y="2467173"/>
            <a:chExt cx="738900" cy="738900"/>
          </a:xfrm>
        </p:grpSpPr>
        <p:sp>
          <p:nvSpPr>
            <p:cNvPr id="712" name="Google Shape;712;p7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7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14" name="Google Shape;714;p76"/>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Step 3</a:t>
            </a:r>
            <a:endParaRPr b="1" sz="4000">
              <a:solidFill>
                <a:schemeClr val="dk1"/>
              </a:solidFill>
              <a:highlight>
                <a:srgbClr val="EAFF6A"/>
              </a:highlight>
              <a:latin typeface="DM Sans"/>
              <a:ea typeface="DM Sans"/>
              <a:cs typeface="DM Sans"/>
              <a:sym typeface="DM Sans"/>
            </a:endParaRPr>
          </a:p>
        </p:txBody>
      </p:sp>
      <p:sp>
        <p:nvSpPr>
          <p:cNvPr id="715" name="Google Shape;715;p76"/>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25 minutes</a:t>
            </a:r>
            <a:endParaRPr b="1" sz="2000">
              <a:solidFill>
                <a:srgbClr val="999999"/>
              </a:solidFill>
              <a:latin typeface="DM Sans"/>
              <a:ea typeface="DM Sans"/>
              <a:cs typeface="DM Sans"/>
              <a:sym typeface="DM Sans"/>
            </a:endParaRPr>
          </a:p>
        </p:txBody>
      </p:sp>
      <p:sp>
        <p:nvSpPr>
          <p:cNvPr id="716" name="Google Shape;716;p76"/>
          <p:cNvSpPr txBox="1"/>
          <p:nvPr/>
        </p:nvSpPr>
        <p:spPr>
          <a:xfrm>
            <a:off x="987300" y="271071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Share progress and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ask questions.</a:t>
            </a:r>
            <a:endParaRPr sz="2000">
              <a:solidFill>
                <a:schemeClr val="dk2"/>
              </a:solidFill>
              <a:latin typeface="DM Sans"/>
              <a:ea typeface="DM Sans"/>
              <a:cs typeface="DM Sans"/>
              <a:sym typeface="DM Sans"/>
            </a:endParaRPr>
          </a:p>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77"/>
          <p:cNvGrpSpPr/>
          <p:nvPr/>
        </p:nvGrpSpPr>
        <p:grpSpPr>
          <a:xfrm>
            <a:off x="501452" y="483061"/>
            <a:ext cx="401518" cy="401518"/>
            <a:chOff x="974706" y="2467173"/>
            <a:chExt cx="738900" cy="738900"/>
          </a:xfrm>
        </p:grpSpPr>
        <p:sp>
          <p:nvSpPr>
            <p:cNvPr id="722" name="Google Shape;722;p7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7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24" name="Google Shape;724;p77"/>
          <p:cNvSpPr txBox="1"/>
          <p:nvPr/>
        </p:nvSpPr>
        <p:spPr>
          <a:xfrm>
            <a:off x="501450" y="1081750"/>
            <a:ext cx="6842400" cy="406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Let’s clear your doubts!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725" name="Google Shape;725;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26" name="Google Shape;726;p77"/>
          <p:cNvSpPr txBox="1"/>
          <p:nvPr/>
        </p:nvSpPr>
        <p:spPr>
          <a:xfrm>
            <a:off x="337950" y="2277775"/>
            <a:ext cx="5319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Let’s do some revision</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Firstly, think individually about any questions you may have. You can think about your own work or the work of others you have listened to.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Afterward, ask your questions orally or type them in the chat.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27" name="Google Shape;727;p7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STEP 3 </a:t>
            </a:r>
            <a:endParaRPr>
              <a:latin typeface="DM Sans"/>
              <a:ea typeface="DM Sans"/>
              <a:cs typeface="DM Sans"/>
              <a:sym typeface="DM Sans"/>
            </a:endParaRPr>
          </a:p>
        </p:txBody>
      </p:sp>
      <p:sp>
        <p:nvSpPr>
          <p:cNvPr id="728" name="Google Shape;728;p77"/>
          <p:cNvSpPr txBox="1"/>
          <p:nvPr/>
        </p:nvSpPr>
        <p:spPr>
          <a:xfrm>
            <a:off x="337950" y="41425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999999"/>
                </a:solidFill>
                <a:latin typeface="DM Sans"/>
                <a:ea typeface="DM Sans"/>
                <a:cs typeface="DM Sans"/>
                <a:sym typeface="DM Sans"/>
              </a:rPr>
              <a:t>Estimated time: 25 </a:t>
            </a:r>
            <a:r>
              <a:rPr b="1" lang="es" sz="2000">
                <a:solidFill>
                  <a:srgbClr val="999999"/>
                </a:solidFill>
                <a:latin typeface="DM Sans"/>
                <a:ea typeface="DM Sans"/>
                <a:cs typeface="DM Sans"/>
                <a:sym typeface="DM Sans"/>
              </a:rPr>
              <a:t>minutes</a:t>
            </a:r>
            <a:endParaRPr b="1" sz="2000">
              <a:solidFill>
                <a:srgbClr val="999999"/>
              </a:solidFill>
              <a:latin typeface="DM Sans"/>
              <a:ea typeface="DM Sans"/>
              <a:cs typeface="DM Sans"/>
              <a:sym typeface="DM Sans"/>
            </a:endParaRPr>
          </a:p>
        </p:txBody>
      </p:sp>
      <p:pic>
        <p:nvPicPr>
          <p:cNvPr id="729" name="Google Shape;729;p77"/>
          <p:cNvPicPr preferRelativeResize="0"/>
          <p:nvPr/>
        </p:nvPicPr>
        <p:blipFill>
          <a:blip r:embed="rId5">
            <a:alphaModFix/>
          </a:blip>
          <a:stretch>
            <a:fillRect/>
          </a:stretch>
        </p:blipFill>
        <p:spPr>
          <a:xfrm>
            <a:off x="5902180" y="2233238"/>
            <a:ext cx="2641449" cy="17605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Any questions</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9"/>
          <p:cNvSpPr txBox="1"/>
          <p:nvPr/>
        </p:nvSpPr>
        <p:spPr>
          <a:xfrm>
            <a:off x="2382900" y="21715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p33"/>
          <p:cNvGrpSpPr/>
          <p:nvPr/>
        </p:nvGrpSpPr>
        <p:grpSpPr>
          <a:xfrm>
            <a:off x="4202551" y="994261"/>
            <a:ext cx="738900" cy="738974"/>
            <a:chOff x="974706" y="2467173"/>
            <a:chExt cx="738900" cy="738900"/>
          </a:xfrm>
        </p:grpSpPr>
        <p:sp>
          <p:nvSpPr>
            <p:cNvPr id="122" name="Google Shape;122;p3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3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4" name="Google Shape;124;p33"/>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Let’s think together</a:t>
            </a:r>
            <a:endParaRPr b="1" sz="4000">
              <a:solidFill>
                <a:schemeClr val="dk1"/>
              </a:solidFill>
              <a:highlight>
                <a:srgbClr val="EAFF6A"/>
              </a:highlight>
              <a:latin typeface="DM Sans"/>
              <a:ea typeface="DM Sans"/>
              <a:cs typeface="DM Sans"/>
              <a:sym typeface="DM Sans"/>
            </a:endParaRPr>
          </a:p>
        </p:txBody>
      </p:sp>
      <p:sp>
        <p:nvSpPr>
          <p:cNvPr id="125" name="Google Shape;125;p33"/>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10 minutes</a:t>
            </a:r>
            <a:endParaRPr b="1" sz="2000">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34"/>
          <p:cNvGrpSpPr/>
          <p:nvPr/>
        </p:nvGrpSpPr>
        <p:grpSpPr>
          <a:xfrm>
            <a:off x="473370" y="619431"/>
            <a:ext cx="738905" cy="738905"/>
            <a:chOff x="575612" y="1950748"/>
            <a:chExt cx="431100" cy="431100"/>
          </a:xfrm>
        </p:grpSpPr>
        <p:sp>
          <p:nvSpPr>
            <p:cNvPr id="131" name="Google Shape;131;p3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3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33" name="Google Shape;133;p34"/>
          <p:cNvSpPr txBox="1"/>
          <p:nvPr/>
        </p:nvSpPr>
        <p:spPr>
          <a:xfrm>
            <a:off x="1144900" y="567200"/>
            <a:ext cx="7169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Describe the workers in the picture</a:t>
            </a:r>
            <a:endParaRPr b="1" sz="3500">
              <a:solidFill>
                <a:schemeClr val="dk1"/>
              </a:solidFill>
              <a:latin typeface="DM Sans"/>
              <a:ea typeface="DM Sans"/>
              <a:cs typeface="DM Sans"/>
              <a:sym typeface="DM Sans"/>
            </a:endParaRPr>
          </a:p>
        </p:txBody>
      </p:sp>
      <p:sp>
        <p:nvSpPr>
          <p:cNvPr id="134" name="Google Shape;134;p34"/>
          <p:cNvSpPr txBox="1"/>
          <p:nvPr/>
        </p:nvSpPr>
        <p:spPr>
          <a:xfrm>
            <a:off x="409275" y="4190850"/>
            <a:ext cx="7590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2"/>
                </a:solidFill>
                <a:latin typeface="DM Sans"/>
                <a:ea typeface="DM Sans"/>
                <a:cs typeface="DM Sans"/>
                <a:sym typeface="DM Sans"/>
              </a:rPr>
              <a:t>Answer using the chat</a:t>
            </a:r>
            <a:endParaRPr sz="1300">
              <a:solidFill>
                <a:schemeClr val="dk2"/>
              </a:solidFill>
              <a:latin typeface="DM Sans"/>
              <a:ea typeface="DM Sans"/>
              <a:cs typeface="DM Sans"/>
              <a:sym typeface="DM Sans"/>
            </a:endParaRPr>
          </a:p>
          <a:p>
            <a:pPr indent="0" lvl="0" marL="0" rtl="0" algn="l">
              <a:spcBef>
                <a:spcPts val="0"/>
              </a:spcBef>
              <a:spcAft>
                <a:spcPts val="0"/>
              </a:spcAft>
              <a:buNone/>
            </a:pPr>
            <a:r>
              <a:rPr lang="es" sz="1300">
                <a:solidFill>
                  <a:schemeClr val="dk2"/>
                </a:solidFill>
                <a:latin typeface="DM Sans"/>
                <a:ea typeface="DM Sans"/>
                <a:cs typeface="DM Sans"/>
                <a:sym typeface="DM Sans"/>
              </a:rPr>
              <a:t>Estimated time: </a:t>
            </a:r>
            <a:r>
              <a:rPr b="1" lang="es" sz="1300">
                <a:solidFill>
                  <a:schemeClr val="dk2"/>
                </a:solidFill>
                <a:latin typeface="DM Sans"/>
                <a:ea typeface="DM Sans"/>
                <a:cs typeface="DM Sans"/>
                <a:sym typeface="DM Sans"/>
              </a:rPr>
              <a:t>5 minutes</a:t>
            </a:r>
            <a:endParaRPr b="1" sz="1300">
              <a:solidFill>
                <a:schemeClr val="dk2"/>
              </a:solidFill>
              <a:latin typeface="DM Sans"/>
              <a:ea typeface="DM Sans"/>
              <a:cs typeface="DM Sans"/>
              <a:sym typeface="DM Sans"/>
            </a:endParaRPr>
          </a:p>
        </p:txBody>
      </p:sp>
      <p:pic>
        <p:nvPicPr>
          <p:cNvPr id="135" name="Google Shape;135;p34"/>
          <p:cNvPicPr preferRelativeResize="0"/>
          <p:nvPr/>
        </p:nvPicPr>
        <p:blipFill>
          <a:blip r:embed="rId4">
            <a:alphaModFix/>
          </a:blip>
          <a:stretch>
            <a:fillRect/>
          </a:stretch>
        </p:blipFill>
        <p:spPr>
          <a:xfrm>
            <a:off x="3455625" y="1451600"/>
            <a:ext cx="4599050" cy="306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35"/>
          <p:cNvGrpSpPr/>
          <p:nvPr/>
        </p:nvGrpSpPr>
        <p:grpSpPr>
          <a:xfrm>
            <a:off x="473370" y="619431"/>
            <a:ext cx="738905" cy="738905"/>
            <a:chOff x="575612" y="1950748"/>
            <a:chExt cx="431100" cy="431100"/>
          </a:xfrm>
        </p:grpSpPr>
        <p:sp>
          <p:nvSpPr>
            <p:cNvPr id="141" name="Google Shape;141;p3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3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43" name="Google Shape;143;p35"/>
          <p:cNvSpPr txBox="1"/>
          <p:nvPr/>
        </p:nvSpPr>
        <p:spPr>
          <a:xfrm>
            <a:off x="1405975" y="595200"/>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Who of the worker is… ?</a:t>
            </a:r>
            <a:endParaRPr b="1" sz="3500">
              <a:solidFill>
                <a:srgbClr val="EAFF6A"/>
              </a:solidFill>
              <a:latin typeface="DM Sans"/>
              <a:ea typeface="DM Sans"/>
              <a:cs typeface="DM Sans"/>
              <a:sym typeface="DM Sans"/>
            </a:endParaRPr>
          </a:p>
        </p:txBody>
      </p:sp>
      <p:sp>
        <p:nvSpPr>
          <p:cNvPr id="144" name="Google Shape;144;p35"/>
          <p:cNvSpPr txBox="1"/>
          <p:nvPr/>
        </p:nvSpPr>
        <p:spPr>
          <a:xfrm>
            <a:off x="352500" y="4298550"/>
            <a:ext cx="354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2"/>
                </a:solidFill>
                <a:latin typeface="DM Sans"/>
                <a:ea typeface="DM Sans"/>
                <a:cs typeface="DM Sans"/>
                <a:sym typeface="DM Sans"/>
              </a:rPr>
              <a:t>Answer using the chat</a:t>
            </a:r>
            <a:endParaRPr sz="1300">
              <a:solidFill>
                <a:schemeClr val="dk2"/>
              </a:solidFill>
              <a:latin typeface="DM Sans"/>
              <a:ea typeface="DM Sans"/>
              <a:cs typeface="DM Sans"/>
              <a:sym typeface="DM Sans"/>
            </a:endParaRPr>
          </a:p>
          <a:p>
            <a:pPr indent="0" lvl="0" marL="0" rtl="0" algn="l">
              <a:spcBef>
                <a:spcPts val="0"/>
              </a:spcBef>
              <a:spcAft>
                <a:spcPts val="0"/>
              </a:spcAft>
              <a:buNone/>
            </a:pPr>
            <a:r>
              <a:rPr lang="es" sz="1300">
                <a:solidFill>
                  <a:schemeClr val="dk2"/>
                </a:solidFill>
                <a:latin typeface="DM Sans"/>
                <a:ea typeface="DM Sans"/>
                <a:cs typeface="DM Sans"/>
                <a:sym typeface="DM Sans"/>
              </a:rPr>
              <a:t>Estimated time: </a:t>
            </a:r>
            <a:r>
              <a:rPr b="1" lang="es" sz="1300">
                <a:solidFill>
                  <a:schemeClr val="dk2"/>
                </a:solidFill>
                <a:latin typeface="DM Sans"/>
                <a:ea typeface="DM Sans"/>
                <a:cs typeface="DM Sans"/>
                <a:sym typeface="DM Sans"/>
              </a:rPr>
              <a:t>5 minutes</a:t>
            </a:r>
            <a:endParaRPr b="1" sz="1300">
              <a:solidFill>
                <a:schemeClr val="dk2"/>
              </a:solidFill>
              <a:latin typeface="DM Sans"/>
              <a:ea typeface="DM Sans"/>
              <a:cs typeface="DM Sans"/>
              <a:sym typeface="DM Sans"/>
            </a:endParaRPr>
          </a:p>
        </p:txBody>
      </p:sp>
      <p:sp>
        <p:nvSpPr>
          <p:cNvPr id="145" name="Google Shape;145;p35"/>
          <p:cNvSpPr txBox="1"/>
          <p:nvPr/>
        </p:nvSpPr>
        <p:spPr>
          <a:xfrm>
            <a:off x="589350" y="1580550"/>
            <a:ext cx="1995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txBox="1"/>
          <p:nvPr/>
        </p:nvSpPr>
        <p:spPr>
          <a:xfrm>
            <a:off x="203470" y="1550988"/>
            <a:ext cx="2118000" cy="400200"/>
          </a:xfrm>
          <a:prstGeom prst="rect">
            <a:avLst/>
          </a:prstGeom>
          <a:solidFill>
            <a:srgbClr val="B7B7B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Responsible</a:t>
            </a:r>
            <a:endParaRPr b="1">
              <a:latin typeface="DM Sans"/>
              <a:ea typeface="DM Sans"/>
              <a:cs typeface="DM Sans"/>
              <a:sym typeface="DM Sans"/>
            </a:endParaRPr>
          </a:p>
        </p:txBody>
      </p:sp>
      <p:sp>
        <p:nvSpPr>
          <p:cNvPr id="147" name="Google Shape;147;p35"/>
          <p:cNvSpPr txBox="1"/>
          <p:nvPr/>
        </p:nvSpPr>
        <p:spPr>
          <a:xfrm>
            <a:off x="201900" y="2184775"/>
            <a:ext cx="2121300" cy="400200"/>
          </a:xfrm>
          <a:prstGeom prst="rect">
            <a:avLst/>
          </a:prstGeom>
          <a:solidFill>
            <a:srgbClr val="B7B7B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Creative</a:t>
            </a:r>
            <a:endParaRPr b="1">
              <a:latin typeface="DM Sans"/>
              <a:ea typeface="DM Sans"/>
              <a:cs typeface="DM Sans"/>
              <a:sym typeface="DM Sans"/>
            </a:endParaRPr>
          </a:p>
        </p:txBody>
      </p:sp>
      <p:sp>
        <p:nvSpPr>
          <p:cNvPr id="148" name="Google Shape;148;p35"/>
          <p:cNvSpPr txBox="1"/>
          <p:nvPr/>
        </p:nvSpPr>
        <p:spPr>
          <a:xfrm>
            <a:off x="203482" y="2742488"/>
            <a:ext cx="2118000" cy="400200"/>
          </a:xfrm>
          <a:prstGeom prst="rect">
            <a:avLst/>
          </a:prstGeom>
          <a:solidFill>
            <a:srgbClr val="B7B7B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Hard-working</a:t>
            </a:r>
            <a:endParaRPr b="1">
              <a:latin typeface="DM Sans"/>
              <a:ea typeface="DM Sans"/>
              <a:cs typeface="DM Sans"/>
              <a:sym typeface="DM Sans"/>
            </a:endParaRPr>
          </a:p>
        </p:txBody>
      </p:sp>
      <p:sp>
        <p:nvSpPr>
          <p:cNvPr id="149" name="Google Shape;149;p35"/>
          <p:cNvSpPr txBox="1"/>
          <p:nvPr/>
        </p:nvSpPr>
        <p:spPr>
          <a:xfrm>
            <a:off x="203472" y="3300225"/>
            <a:ext cx="2118000" cy="400200"/>
          </a:xfrm>
          <a:prstGeom prst="rect">
            <a:avLst/>
          </a:prstGeom>
          <a:solidFill>
            <a:srgbClr val="B7B7B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Decisive</a:t>
            </a:r>
            <a:endParaRPr b="1">
              <a:latin typeface="DM Sans"/>
              <a:ea typeface="DM Sans"/>
              <a:cs typeface="DM Sans"/>
              <a:sym typeface="DM Sans"/>
            </a:endParaRPr>
          </a:p>
        </p:txBody>
      </p:sp>
      <p:pic>
        <p:nvPicPr>
          <p:cNvPr id="150" name="Google Shape;150;p35"/>
          <p:cNvPicPr preferRelativeResize="0"/>
          <p:nvPr/>
        </p:nvPicPr>
        <p:blipFill>
          <a:blip r:embed="rId4">
            <a:alphaModFix/>
          </a:blip>
          <a:stretch>
            <a:fillRect/>
          </a:stretch>
        </p:blipFill>
        <p:spPr>
          <a:xfrm>
            <a:off x="5740325" y="1773725"/>
            <a:ext cx="3057075" cy="2040555"/>
          </a:xfrm>
          <a:prstGeom prst="rect">
            <a:avLst/>
          </a:prstGeom>
          <a:noFill/>
          <a:ln>
            <a:noFill/>
          </a:ln>
        </p:spPr>
      </p:pic>
      <p:pic>
        <p:nvPicPr>
          <p:cNvPr id="151" name="Google Shape;151;p35"/>
          <p:cNvPicPr preferRelativeResize="0"/>
          <p:nvPr/>
        </p:nvPicPr>
        <p:blipFill>
          <a:blip r:embed="rId5">
            <a:alphaModFix/>
          </a:blip>
          <a:stretch>
            <a:fillRect/>
          </a:stretch>
        </p:blipFill>
        <p:spPr>
          <a:xfrm>
            <a:off x="2671150" y="1717891"/>
            <a:ext cx="2956262" cy="21205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36"/>
          <p:cNvGrpSpPr/>
          <p:nvPr/>
        </p:nvGrpSpPr>
        <p:grpSpPr>
          <a:xfrm>
            <a:off x="476251" y="759286"/>
            <a:ext cx="738900" cy="738974"/>
            <a:chOff x="974706" y="2467173"/>
            <a:chExt cx="738900" cy="738900"/>
          </a:xfrm>
        </p:grpSpPr>
        <p:sp>
          <p:nvSpPr>
            <p:cNvPr id="157" name="Google Shape;157;p3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3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59" name="Google Shape;159;p36"/>
          <p:cNvSpPr txBox="1"/>
          <p:nvPr/>
        </p:nvSpPr>
        <p:spPr>
          <a:xfrm>
            <a:off x="573575" y="759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Group discussion</a:t>
            </a:r>
            <a:endParaRPr b="1" sz="4000">
              <a:solidFill>
                <a:schemeClr val="dk1"/>
              </a:solidFill>
              <a:highlight>
                <a:srgbClr val="EAFF6A"/>
              </a:highlight>
              <a:latin typeface="DM Sans"/>
              <a:ea typeface="DM Sans"/>
              <a:cs typeface="DM Sans"/>
              <a:sym typeface="DM Sans"/>
            </a:endParaRPr>
          </a:p>
        </p:txBody>
      </p:sp>
      <p:sp>
        <p:nvSpPr>
          <p:cNvPr id="160" name="Google Shape;160;p36"/>
          <p:cNvSpPr txBox="1"/>
          <p:nvPr/>
        </p:nvSpPr>
        <p:spPr>
          <a:xfrm>
            <a:off x="412900" y="4460863"/>
            <a:ext cx="716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Estimated time: </a:t>
            </a:r>
            <a:r>
              <a:rPr b="1" lang="es" sz="1300">
                <a:solidFill>
                  <a:srgbClr val="999999"/>
                </a:solidFill>
                <a:latin typeface="DM Sans"/>
                <a:ea typeface="DM Sans"/>
                <a:cs typeface="DM Sans"/>
                <a:sym typeface="DM Sans"/>
              </a:rPr>
              <a:t>20 minutes</a:t>
            </a:r>
            <a:endParaRPr b="1" sz="1300">
              <a:solidFill>
                <a:srgbClr val="999999"/>
              </a:solidFill>
              <a:latin typeface="DM Sans"/>
              <a:ea typeface="DM Sans"/>
              <a:cs typeface="DM Sans"/>
              <a:sym typeface="DM Sans"/>
            </a:endParaRPr>
          </a:p>
        </p:txBody>
      </p:sp>
      <p:sp>
        <p:nvSpPr>
          <p:cNvPr id="161" name="Google Shape;161;p36"/>
          <p:cNvSpPr txBox="1"/>
          <p:nvPr/>
        </p:nvSpPr>
        <p:spPr>
          <a:xfrm>
            <a:off x="1397900" y="1757738"/>
            <a:ext cx="716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Let’s analyze personality traits and decide if they are qualities or flaws workers may have</a:t>
            </a:r>
            <a:endParaRPr sz="2000">
              <a:solidFill>
                <a:schemeClr val="dk2"/>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